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31"/>
  </p:notesMasterIdLst>
  <p:sldIdLst>
    <p:sldId id="256" r:id="rId2"/>
    <p:sldId id="257" r:id="rId3"/>
    <p:sldId id="276" r:id="rId4"/>
    <p:sldId id="332" r:id="rId5"/>
    <p:sldId id="259" r:id="rId6"/>
    <p:sldId id="331" r:id="rId7"/>
    <p:sldId id="307" r:id="rId8"/>
    <p:sldId id="309" r:id="rId9"/>
    <p:sldId id="310" r:id="rId10"/>
    <p:sldId id="311" r:id="rId11"/>
    <p:sldId id="313" r:id="rId12"/>
    <p:sldId id="314" r:id="rId13"/>
    <p:sldId id="333" r:id="rId14"/>
    <p:sldId id="328" r:id="rId15"/>
    <p:sldId id="315" r:id="rId16"/>
    <p:sldId id="316" r:id="rId17"/>
    <p:sldId id="317" r:id="rId18"/>
    <p:sldId id="318" r:id="rId19"/>
    <p:sldId id="319" r:id="rId20"/>
    <p:sldId id="320" r:id="rId21"/>
    <p:sldId id="321" r:id="rId22"/>
    <p:sldId id="322" r:id="rId23"/>
    <p:sldId id="323" r:id="rId24"/>
    <p:sldId id="324" r:id="rId25"/>
    <p:sldId id="325" r:id="rId26"/>
    <p:sldId id="326" r:id="rId27"/>
    <p:sldId id="327" r:id="rId28"/>
    <p:sldId id="329" r:id="rId29"/>
    <p:sldId id="330"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66FF33"/>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01" autoAdjust="0"/>
    <p:restoredTop sz="94660"/>
  </p:normalViewPr>
  <p:slideViewPr>
    <p:cSldViewPr>
      <p:cViewPr varScale="1">
        <p:scale>
          <a:sx n="65" d="100"/>
          <a:sy n="65" d="100"/>
        </p:scale>
        <p:origin x="-552"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475CC10-29B2-4102-8A85-34F351CD5218}" type="datetimeFigureOut">
              <a:rPr lang="en-US" smtClean="0"/>
              <a:t>6/15/2020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AE88B7-60FD-4590-ACC7-01E2E8BC84D9}" type="slidenum">
              <a:rPr lang="en-US" smtClean="0"/>
              <a:t>‹#›</a:t>
            </a:fld>
            <a:endParaRPr lang="en-US"/>
          </a:p>
        </p:txBody>
      </p:sp>
    </p:spTree>
    <p:extLst>
      <p:ext uri="{BB962C8B-B14F-4D97-AF65-F5344CB8AC3E}">
        <p14:creationId xmlns:p14="http://schemas.microsoft.com/office/powerpoint/2010/main" val="3817947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a:t>
            </a:fld>
            <a:endParaRPr lang="en-US"/>
          </a:p>
        </p:txBody>
      </p:sp>
    </p:spTree>
    <p:extLst>
      <p:ext uri="{BB962C8B-B14F-4D97-AF65-F5344CB8AC3E}">
        <p14:creationId xmlns:p14="http://schemas.microsoft.com/office/powerpoint/2010/main" val="478377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FF53C14-5DF9-4959-822C-1ADC31B829AF}" type="datetimeFigureOut">
              <a:rPr lang="en-US" smtClean="0"/>
              <a:t>6/15/2020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CC2C386C-72B4-4515-8283-8639C88B274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FF53C14-5DF9-4959-822C-1ADC31B829AF}" type="datetimeFigureOut">
              <a:rPr lang="en-US" smtClean="0"/>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F53C14-5DF9-4959-822C-1ADC31B829AF}" type="datetimeFigureOut">
              <a:rPr lang="en-US" smtClean="0"/>
              <a:t>6/15/2020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FF53C14-5DF9-4959-822C-1ADC31B829AF}" type="datetimeFigureOut">
              <a:rPr lang="en-US" smtClean="0"/>
              <a:t>6/15/2020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FF53C14-5DF9-4959-822C-1ADC31B829AF}" type="datetimeFigureOut">
              <a:rPr lang="en-US" smtClean="0"/>
              <a:t>6/15/2020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F53C14-5DF9-4959-822C-1ADC31B829AF}" type="datetimeFigureOut">
              <a:rPr lang="en-US" smtClean="0"/>
              <a:t>6/15/2020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F53C14-5DF9-4959-822C-1ADC31B829AF}" type="datetimeFigureOut">
              <a:rPr lang="en-US" smtClean="0"/>
              <a:t>6/15/2020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FF53C14-5DF9-4959-822C-1ADC31B829AF}" type="datetimeFigureOut">
              <a:rPr lang="en-US" smtClean="0"/>
              <a:t>6/15/2020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CC2C386C-72B4-4515-8283-8639C88B2741}"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FF53C14-5DF9-4959-822C-1ADC31B829AF}" type="datetimeFigureOut">
              <a:rPr lang="en-US" smtClean="0"/>
              <a:t>6/15/2020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C2C386C-72B4-4515-8283-8639C88B2741}"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5.xml"/><Relationship Id="rId1" Type="http://schemas.openxmlformats.org/officeDocument/2006/relationships/slideLayout" Target="../slideLayouts/slideLayout1.xml"/><Relationship Id="rId6" Type="http://schemas.openxmlformats.org/officeDocument/2006/relationships/slide" Target="slide28.xml"/><Relationship Id="rId5" Type="http://schemas.openxmlformats.org/officeDocument/2006/relationships/slide" Target="slide12.xml"/><Relationship Id="rId4" Type="http://schemas.openxmlformats.org/officeDocument/2006/relationships/slide" Target="slide7.xml"/></Relationships>
</file>

<file path=ppt/slides/_rels/slide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slide" Target="slide19.xml"/><Relationship Id="rId7" Type="http://schemas.openxmlformats.org/officeDocument/2006/relationships/slide" Target="slide25.xml"/><Relationship Id="rId2" Type="http://schemas.openxmlformats.org/officeDocument/2006/relationships/slide" Target="slide14.xml"/><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23.xml"/><Relationship Id="rId4" Type="http://schemas.openxmlformats.org/officeDocument/2006/relationships/slide" Target="slide21.xml"/></Relationships>
</file>

<file path=ppt/slides/_rels/slide1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slide" Target="slide19.xml"/><Relationship Id="rId7" Type="http://schemas.openxmlformats.org/officeDocument/2006/relationships/slide" Target="slide25.xml"/><Relationship Id="rId2" Type="http://schemas.openxmlformats.org/officeDocument/2006/relationships/slide" Target="slide14.xml"/><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23.xml"/><Relationship Id="rId4" Type="http://schemas.openxmlformats.org/officeDocument/2006/relationships/slide" Target="slide21.xml"/></Relationships>
</file>

<file path=ppt/slides/_rels/slide14.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28600"/>
            <a:ext cx="9144000" cy="6629400"/>
          </a:xfrm>
        </p:spPr>
        <p:txBody>
          <a:bodyPr>
            <a:noAutofit/>
          </a:bodyPr>
          <a:lstStyle/>
          <a:p>
            <a:pPr algn="ctr">
              <a:lnSpc>
                <a:spcPct val="150000"/>
              </a:lnSpc>
              <a:spcBef>
                <a:spcPts val="600"/>
              </a:spcBef>
              <a:spcAft>
                <a:spcPts val="600"/>
              </a:spcAft>
            </a:pPr>
            <a:r>
              <a:rPr lang="en-US" sz="4400" smtClean="0">
                <a:solidFill>
                  <a:srgbClr val="FFFF00"/>
                </a:solidFill>
                <a:effectLst/>
                <a:latin typeface="+mn-lt"/>
                <a:cs typeface="Arial" pitchFamily="34" charset="0"/>
              </a:rPr>
              <a:t/>
            </a:r>
            <a:br>
              <a:rPr lang="en-US" sz="4400" smtClean="0">
                <a:solidFill>
                  <a:srgbClr val="FFFF00"/>
                </a:solidFill>
                <a:effectLst/>
                <a:latin typeface="+mn-lt"/>
                <a:cs typeface="Arial" pitchFamily="34" charset="0"/>
              </a:rPr>
            </a:br>
            <a:r>
              <a:rPr lang="en-US" sz="4400" smtClean="0">
                <a:solidFill>
                  <a:srgbClr val="FFFF00"/>
                </a:solidFill>
                <a:effectLst/>
                <a:latin typeface="+mn-lt"/>
                <a:cs typeface="Arial" pitchFamily="34" charset="0"/>
              </a:rPr>
              <a:t/>
            </a:r>
            <a:br>
              <a:rPr lang="en-US" sz="4400" smtClean="0">
                <a:solidFill>
                  <a:srgbClr val="FFFF00"/>
                </a:solidFill>
                <a:effectLst/>
                <a:latin typeface="+mn-lt"/>
                <a:cs typeface="Arial" pitchFamily="34" charset="0"/>
              </a:rPr>
            </a:br>
            <a:r>
              <a:rPr lang="en-US" sz="4400" smtClean="0">
                <a:solidFill>
                  <a:srgbClr val="FFFF00"/>
                </a:solidFill>
                <a:effectLst/>
                <a:latin typeface="+mn-lt"/>
                <a:cs typeface="Arial" pitchFamily="34" charset="0"/>
              </a:rPr>
              <a:t>BÁO CÁO THAM LUẬN</a:t>
            </a:r>
            <a:br>
              <a:rPr lang="en-US" sz="4400" smtClean="0">
                <a:solidFill>
                  <a:srgbClr val="FFFF00"/>
                </a:solidFill>
                <a:effectLst/>
                <a:latin typeface="+mn-lt"/>
                <a:cs typeface="Arial" pitchFamily="34" charset="0"/>
              </a:rPr>
            </a:br>
            <a:r>
              <a:rPr lang="en-US" sz="3000" cap="all" smtClean="0">
                <a:effectLst/>
                <a:latin typeface="Arial" pitchFamily="34" charset="0"/>
                <a:cs typeface="Arial" pitchFamily="34" charset="0"/>
              </a:rPr>
              <a:t>GIẢI pháp nâng cao CHẤT LƯỢNG Công tác Giáo dục ĐẠO ĐỨC, LỐI SỐNG CHO SINH VIÊN TRƯỜNG cao đẳng CHẤT LƯỢNG CAO</a:t>
            </a:r>
            <a:br>
              <a:rPr lang="en-US" sz="3000" cap="all" smtClean="0">
                <a:effectLst/>
                <a:latin typeface="Arial" pitchFamily="34" charset="0"/>
                <a:cs typeface="Arial" pitchFamily="34" charset="0"/>
              </a:rPr>
            </a:br>
            <a:r>
              <a:rPr lang="en-US" sz="3000" cap="all" smtClean="0">
                <a:effectLst/>
                <a:latin typeface="Arial" pitchFamily="34" charset="0"/>
                <a:cs typeface="Arial" pitchFamily="34" charset="0"/>
              </a:rPr>
              <a:t/>
            </a:r>
            <a:br>
              <a:rPr lang="en-US" sz="3000" cap="all" smtClean="0">
                <a:effectLst/>
                <a:latin typeface="Arial" pitchFamily="34" charset="0"/>
                <a:cs typeface="Arial" pitchFamily="34" charset="0"/>
              </a:rPr>
            </a:br>
            <a:r>
              <a:rPr lang="en-US" sz="2600" i="1">
                <a:solidFill>
                  <a:schemeClr val="tx1"/>
                </a:solidFill>
                <a:effectLst/>
                <a:latin typeface="Arial" pitchFamily="34" charset="0"/>
                <a:cs typeface="Arial" pitchFamily="34" charset="0"/>
              </a:rPr>
              <a:t>Phan Đức Long – Hồ Minh Lợi</a:t>
            </a:r>
            <a:r>
              <a:rPr lang="en-US" sz="2600">
                <a:solidFill>
                  <a:schemeClr val="tx1"/>
                </a:solidFill>
                <a:effectLst/>
                <a:latin typeface="Arial" pitchFamily="34" charset="0"/>
                <a:cs typeface="Arial" pitchFamily="34" charset="0"/>
              </a:rPr>
              <a:t/>
            </a:r>
            <a:br>
              <a:rPr lang="en-US" sz="2600">
                <a:solidFill>
                  <a:schemeClr val="tx1"/>
                </a:solidFill>
                <a:effectLst/>
                <a:latin typeface="Arial" pitchFamily="34" charset="0"/>
                <a:cs typeface="Arial" pitchFamily="34" charset="0"/>
              </a:rPr>
            </a:br>
            <a:r>
              <a:rPr lang="en-US" sz="2600" i="1">
                <a:solidFill>
                  <a:schemeClr val="tx1"/>
                </a:solidFill>
                <a:effectLst/>
                <a:latin typeface="Arial" pitchFamily="34" charset="0"/>
                <a:cs typeface="Arial" pitchFamily="34" charset="0"/>
              </a:rPr>
              <a:t>Trường Cao đẳng Lý Tự Trọng thành phố Hồ Chí </a:t>
            </a:r>
            <a:r>
              <a:rPr lang="en-US" sz="2600" i="1" smtClean="0">
                <a:solidFill>
                  <a:schemeClr val="tx1"/>
                </a:solidFill>
                <a:effectLst/>
                <a:latin typeface="Arial" pitchFamily="34" charset="0"/>
                <a:cs typeface="Arial" pitchFamily="34" charset="0"/>
              </a:rPr>
              <a:t>Minh</a:t>
            </a:r>
            <a:r>
              <a:rPr lang="en-US" sz="3200">
                <a:effectLst/>
              </a:rPr>
              <a:t/>
            </a:r>
            <a:br>
              <a:rPr lang="en-US" sz="3200">
                <a:effectLst/>
              </a:rPr>
            </a:br>
            <a:endParaRPr lang="en-US" sz="6000">
              <a:solidFill>
                <a:srgbClr val="FFFF00"/>
              </a:solidFill>
              <a:effectLst/>
              <a:latin typeface="+mn-lt"/>
            </a:endParaRPr>
          </a:p>
        </p:txBody>
      </p:sp>
    </p:spTree>
    <p:extLst>
      <p:ext uri="{BB962C8B-B14F-4D97-AF65-F5344CB8AC3E}">
        <p14:creationId xmlns:p14="http://schemas.microsoft.com/office/powerpoint/2010/main" val="28865655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ctrTitle"/>
          </p:nvPr>
        </p:nvSpPr>
        <p:spPr>
          <a:xfrm>
            <a:off x="0" y="0"/>
            <a:ext cx="9144000" cy="609600"/>
          </a:xfrm>
          <a:solidFill>
            <a:srgbClr val="FFC000"/>
          </a:solidFill>
        </p:spPr>
        <p:txBody>
          <a:bodyPr>
            <a:noAutofit/>
          </a:bodyPr>
          <a:lstStyle/>
          <a:p>
            <a:pPr algn="ctr"/>
            <a:r>
              <a:rPr lang="en-US" sz="3600" smtClean="0">
                <a:solidFill>
                  <a:srgbClr val="66FF33"/>
                </a:solidFill>
                <a:latin typeface="Arial" pitchFamily="34" charset="0"/>
                <a:cs typeface="Arial" pitchFamily="34" charset="0"/>
              </a:rPr>
              <a:t>NỘI DUNG</a:t>
            </a:r>
            <a:endParaRPr lang="en-US" sz="3600">
              <a:solidFill>
                <a:srgbClr val="66FF33"/>
              </a:solidFill>
              <a:latin typeface="Arial" pitchFamily="34" charset="0"/>
              <a:cs typeface="Arial" pitchFamily="34" charset="0"/>
            </a:endParaRPr>
          </a:p>
        </p:txBody>
      </p:sp>
      <p:sp>
        <p:nvSpPr>
          <p:cNvPr id="3" name="Rounded Rectangle 2">
            <a:hlinkClick r:id="rId2" action="ppaction://hlinksldjump"/>
          </p:cNvPr>
          <p:cNvSpPr/>
          <p:nvPr/>
        </p:nvSpPr>
        <p:spPr>
          <a:xfrm>
            <a:off x="0" y="1371600"/>
            <a:ext cx="9136626" cy="99060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300"/>
              </a:spcBef>
              <a:spcAft>
                <a:spcPts val="300"/>
              </a:spcAft>
            </a:pPr>
            <a:r>
              <a:rPr lang="en-US" sz="2800" b="1">
                <a:solidFill>
                  <a:srgbClr val="FFFF00"/>
                </a:solidFill>
                <a:latin typeface="Arial" pitchFamily="34" charset="0"/>
                <a:cs typeface="Arial" pitchFamily="34" charset="0"/>
              </a:rPr>
              <a:t>2.</a:t>
            </a:r>
            <a:r>
              <a:rPr lang="en-US" sz="2800" b="1">
                <a:latin typeface="Arial" pitchFamily="34" charset="0"/>
                <a:cs typeface="Arial" pitchFamily="34" charset="0"/>
              </a:rPr>
              <a:t> </a:t>
            </a:r>
            <a:r>
              <a:rPr lang="en-US" sz="2800" b="1" err="1">
                <a:latin typeface="Arial" pitchFamily="34" charset="0"/>
                <a:cs typeface="Arial" pitchFamily="34" charset="0"/>
              </a:rPr>
              <a:t>Những</a:t>
            </a:r>
            <a:r>
              <a:rPr lang="en-US" sz="2800" b="1">
                <a:latin typeface="Arial" pitchFamily="34" charset="0"/>
                <a:cs typeface="Arial" pitchFamily="34" charset="0"/>
              </a:rPr>
              <a:t> </a:t>
            </a:r>
            <a:r>
              <a:rPr lang="en-US" sz="2800" b="1" err="1">
                <a:latin typeface="Arial" pitchFamily="34" charset="0"/>
                <a:cs typeface="Arial" pitchFamily="34" charset="0"/>
              </a:rPr>
              <a:t>nội</a:t>
            </a:r>
            <a:r>
              <a:rPr lang="en-US" sz="2800" b="1">
                <a:latin typeface="Arial" pitchFamily="34" charset="0"/>
                <a:cs typeface="Arial" pitchFamily="34" charset="0"/>
              </a:rPr>
              <a:t> dung </a:t>
            </a:r>
            <a:r>
              <a:rPr lang="en-US" sz="2800" b="1" err="1">
                <a:latin typeface="Arial" pitchFamily="34" charset="0"/>
                <a:cs typeface="Arial" pitchFamily="34" charset="0"/>
              </a:rPr>
              <a:t>giáo</a:t>
            </a:r>
            <a:r>
              <a:rPr lang="en-US" sz="2800" b="1">
                <a:latin typeface="Arial" pitchFamily="34" charset="0"/>
                <a:cs typeface="Arial" pitchFamily="34" charset="0"/>
              </a:rPr>
              <a:t> </a:t>
            </a:r>
            <a:r>
              <a:rPr lang="en-US" sz="2800" b="1" err="1">
                <a:latin typeface="Arial" pitchFamily="34" charset="0"/>
                <a:cs typeface="Arial" pitchFamily="34" charset="0"/>
              </a:rPr>
              <a:t>dục</a:t>
            </a:r>
            <a:r>
              <a:rPr lang="en-US" sz="2800" b="1">
                <a:latin typeface="Arial" pitchFamily="34" charset="0"/>
                <a:cs typeface="Arial" pitchFamily="34" charset="0"/>
              </a:rPr>
              <a:t> </a:t>
            </a:r>
            <a:r>
              <a:rPr lang="en-US" sz="2800" b="1" err="1">
                <a:latin typeface="Arial" pitchFamily="34" charset="0"/>
                <a:cs typeface="Arial" pitchFamily="34" charset="0"/>
              </a:rPr>
              <a:t>đạo</a:t>
            </a:r>
            <a:r>
              <a:rPr lang="en-US" sz="2800" b="1">
                <a:latin typeface="Arial" pitchFamily="34" charset="0"/>
                <a:cs typeface="Arial" pitchFamily="34" charset="0"/>
              </a:rPr>
              <a:t> </a:t>
            </a:r>
            <a:r>
              <a:rPr lang="en-US" sz="2800" b="1" err="1">
                <a:latin typeface="Arial" pitchFamily="34" charset="0"/>
                <a:cs typeface="Arial" pitchFamily="34" charset="0"/>
              </a:rPr>
              <a:t>đức</a:t>
            </a:r>
            <a:r>
              <a:rPr lang="en-US" sz="2800" b="1">
                <a:latin typeface="Arial" pitchFamily="34" charset="0"/>
                <a:cs typeface="Arial" pitchFamily="34" charset="0"/>
              </a:rPr>
              <a:t>, </a:t>
            </a:r>
            <a:r>
              <a:rPr lang="en-US" sz="2800" b="1" err="1">
                <a:latin typeface="Arial" pitchFamily="34" charset="0"/>
                <a:cs typeface="Arial" pitchFamily="34" charset="0"/>
              </a:rPr>
              <a:t>lối</a:t>
            </a:r>
            <a:r>
              <a:rPr lang="en-US" sz="2800" b="1">
                <a:latin typeface="Arial" pitchFamily="34" charset="0"/>
                <a:cs typeface="Arial" pitchFamily="34" charset="0"/>
              </a:rPr>
              <a:t> </a:t>
            </a:r>
            <a:r>
              <a:rPr lang="en-US" sz="2800" b="1" err="1">
                <a:latin typeface="Arial" pitchFamily="34" charset="0"/>
                <a:cs typeface="Arial" pitchFamily="34" charset="0"/>
              </a:rPr>
              <a:t>sống</a:t>
            </a:r>
            <a:r>
              <a:rPr lang="en-US" sz="2800" b="1">
                <a:latin typeface="Arial" pitchFamily="34" charset="0"/>
                <a:cs typeface="Arial" pitchFamily="34" charset="0"/>
              </a:rPr>
              <a:t> </a:t>
            </a:r>
            <a:r>
              <a:rPr lang="en-US" sz="2800" b="1" err="1">
                <a:latin typeface="Arial" pitchFamily="34" charset="0"/>
                <a:cs typeface="Arial" pitchFamily="34" charset="0"/>
              </a:rPr>
              <a:t>cho</a:t>
            </a:r>
            <a:r>
              <a:rPr lang="en-US" sz="2800" b="1">
                <a:latin typeface="Arial" pitchFamily="34" charset="0"/>
                <a:cs typeface="Arial" pitchFamily="34" charset="0"/>
              </a:rPr>
              <a:t> </a:t>
            </a:r>
            <a:r>
              <a:rPr lang="en-US" sz="2800" b="1" err="1">
                <a:latin typeface="Arial" pitchFamily="34" charset="0"/>
                <a:cs typeface="Arial" pitchFamily="34" charset="0"/>
              </a:rPr>
              <a:t>sinh</a:t>
            </a:r>
            <a:r>
              <a:rPr lang="en-US" sz="2800" b="1">
                <a:latin typeface="Arial" pitchFamily="34" charset="0"/>
                <a:cs typeface="Arial" pitchFamily="34" charset="0"/>
              </a:rPr>
              <a:t> </a:t>
            </a:r>
            <a:r>
              <a:rPr lang="en-US" sz="2800" b="1" err="1">
                <a:latin typeface="Arial" pitchFamily="34" charset="0"/>
                <a:cs typeface="Arial" pitchFamily="34" charset="0"/>
              </a:rPr>
              <a:t>viên</a:t>
            </a:r>
            <a:r>
              <a:rPr lang="en-US" sz="2800" b="1">
                <a:latin typeface="Arial" pitchFamily="34" charset="0"/>
                <a:cs typeface="Arial" pitchFamily="34" charset="0"/>
              </a:rPr>
              <a:t> </a:t>
            </a:r>
            <a:r>
              <a:rPr lang="en-US" sz="2800" b="1" err="1">
                <a:latin typeface="Arial" pitchFamily="34" charset="0"/>
                <a:cs typeface="Arial" pitchFamily="34" charset="0"/>
              </a:rPr>
              <a:t>trong</a:t>
            </a:r>
            <a:r>
              <a:rPr lang="en-US" sz="2800" b="1">
                <a:latin typeface="Arial" pitchFamily="34" charset="0"/>
                <a:cs typeface="Arial" pitchFamily="34" charset="0"/>
              </a:rPr>
              <a:t> </a:t>
            </a:r>
            <a:r>
              <a:rPr lang="en-US" sz="2800" b="1" err="1">
                <a:latin typeface="Arial" pitchFamily="34" charset="0"/>
                <a:cs typeface="Arial" pitchFamily="34" charset="0"/>
              </a:rPr>
              <a:t>nhà</a:t>
            </a:r>
            <a:r>
              <a:rPr lang="en-US" sz="2800" b="1">
                <a:latin typeface="Arial" pitchFamily="34" charset="0"/>
                <a:cs typeface="Arial" pitchFamily="34" charset="0"/>
              </a:rPr>
              <a:t> </a:t>
            </a:r>
            <a:r>
              <a:rPr lang="en-US" sz="2800" b="1" err="1">
                <a:latin typeface="Arial" pitchFamily="34" charset="0"/>
                <a:cs typeface="Arial" pitchFamily="34" charset="0"/>
              </a:rPr>
              <a:t>trường</a:t>
            </a:r>
            <a:r>
              <a:rPr lang="en-US" sz="2800" b="1">
                <a:latin typeface="Arial" pitchFamily="34" charset="0"/>
                <a:cs typeface="Arial" pitchFamily="34" charset="0"/>
              </a:rPr>
              <a:t> </a:t>
            </a:r>
            <a:r>
              <a:rPr lang="en-US" sz="2800" b="1" err="1">
                <a:latin typeface="Arial" pitchFamily="34" charset="0"/>
                <a:cs typeface="Arial" pitchFamily="34" charset="0"/>
              </a:rPr>
              <a:t>hiện</a:t>
            </a:r>
            <a:r>
              <a:rPr lang="en-US" sz="2800" b="1">
                <a:latin typeface="Arial" pitchFamily="34" charset="0"/>
                <a:cs typeface="Arial" pitchFamily="34" charset="0"/>
              </a:rPr>
              <a:t> </a:t>
            </a:r>
            <a:r>
              <a:rPr lang="en-US" sz="2800" b="1" smtClean="0">
                <a:latin typeface="Arial" pitchFamily="34" charset="0"/>
                <a:cs typeface="Arial" pitchFamily="34" charset="0"/>
              </a:rPr>
              <a:t>nay.</a:t>
            </a:r>
            <a:endParaRPr lang="en-US" sz="2800" b="1">
              <a:latin typeface="Arial" pitchFamily="34" charset="0"/>
              <a:cs typeface="Arial" pitchFamily="34" charset="0"/>
            </a:endParaRPr>
          </a:p>
        </p:txBody>
      </p:sp>
      <p:sp>
        <p:nvSpPr>
          <p:cNvPr id="5" name="Rounded Rectangle 4">
            <a:hlinkClick r:id="rId3" action="ppaction://hlinksldjump"/>
          </p:cNvPr>
          <p:cNvSpPr/>
          <p:nvPr/>
        </p:nvSpPr>
        <p:spPr>
          <a:xfrm>
            <a:off x="-7374" y="717755"/>
            <a:ext cx="9144000" cy="609600"/>
          </a:xfrm>
          <a:prstGeom prst="roundRect">
            <a:avLst/>
          </a:prstGeom>
          <a:solidFill>
            <a:srgbClr val="66FF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300"/>
              </a:spcBef>
              <a:spcAft>
                <a:spcPts val="300"/>
              </a:spcAft>
            </a:pPr>
            <a:r>
              <a:rPr lang="en-US" sz="2800" b="1">
                <a:solidFill>
                  <a:srgbClr val="FFFF00"/>
                </a:solidFill>
                <a:latin typeface="Arial" pitchFamily="34" charset="0"/>
                <a:cs typeface="Arial" pitchFamily="34" charset="0"/>
              </a:rPr>
              <a:t>1.</a:t>
            </a:r>
            <a:r>
              <a:rPr lang="en-US" sz="2800" b="1">
                <a:latin typeface="Arial" pitchFamily="34" charset="0"/>
                <a:cs typeface="Arial" pitchFamily="34" charset="0"/>
              </a:rPr>
              <a:t> </a:t>
            </a:r>
            <a:r>
              <a:rPr lang="en-US" sz="2800" b="1" err="1">
                <a:latin typeface="Arial" pitchFamily="34" charset="0"/>
                <a:cs typeface="Arial" pitchFamily="34" charset="0"/>
              </a:rPr>
              <a:t>Đặt</a:t>
            </a:r>
            <a:r>
              <a:rPr lang="en-US" sz="2800" b="1">
                <a:latin typeface="Arial" pitchFamily="34" charset="0"/>
                <a:cs typeface="Arial" pitchFamily="34" charset="0"/>
              </a:rPr>
              <a:t> </a:t>
            </a:r>
            <a:r>
              <a:rPr lang="en-US" sz="2800" b="1" err="1">
                <a:latin typeface="Arial" pitchFamily="34" charset="0"/>
                <a:cs typeface="Arial" pitchFamily="34" charset="0"/>
              </a:rPr>
              <a:t>vấn</a:t>
            </a:r>
            <a:r>
              <a:rPr lang="en-US" sz="2800" b="1">
                <a:latin typeface="Arial" pitchFamily="34" charset="0"/>
                <a:cs typeface="Arial" pitchFamily="34" charset="0"/>
              </a:rPr>
              <a:t> </a:t>
            </a:r>
            <a:r>
              <a:rPr lang="en-US" sz="2800" b="1" err="1">
                <a:latin typeface="Arial" pitchFamily="34" charset="0"/>
                <a:cs typeface="Arial" pitchFamily="34" charset="0"/>
              </a:rPr>
              <a:t>đề</a:t>
            </a:r>
            <a:endParaRPr lang="en-US" sz="2800" b="1">
              <a:latin typeface="Arial" pitchFamily="34" charset="0"/>
              <a:cs typeface="Arial" pitchFamily="34" charset="0"/>
            </a:endParaRPr>
          </a:p>
        </p:txBody>
      </p:sp>
      <p:sp>
        <p:nvSpPr>
          <p:cNvPr id="7" name="Rounded Rectangle 6">
            <a:hlinkClick r:id="rId4" action="ppaction://hlinksldjump"/>
          </p:cNvPr>
          <p:cNvSpPr/>
          <p:nvPr/>
        </p:nvSpPr>
        <p:spPr>
          <a:xfrm>
            <a:off x="7374" y="2438400"/>
            <a:ext cx="9144000" cy="18288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spcBef>
                <a:spcPts val="300"/>
              </a:spcBef>
              <a:spcAft>
                <a:spcPts val="300"/>
              </a:spcAft>
            </a:pPr>
            <a:r>
              <a:rPr lang="en-US" sz="2800" b="1">
                <a:latin typeface="Arial" pitchFamily="34" charset="0"/>
                <a:cs typeface="Arial" pitchFamily="34" charset="0"/>
              </a:rPr>
              <a:t>3. </a:t>
            </a:r>
            <a:r>
              <a:rPr lang="en-US" sz="2800" b="1" err="1">
                <a:latin typeface="Arial" pitchFamily="34" charset="0"/>
                <a:cs typeface="Arial" pitchFamily="34" charset="0"/>
              </a:rPr>
              <a:t>Những</a:t>
            </a:r>
            <a:r>
              <a:rPr lang="en-US" sz="2800" b="1">
                <a:latin typeface="Arial" pitchFamily="34" charset="0"/>
                <a:cs typeface="Arial" pitchFamily="34" charset="0"/>
              </a:rPr>
              <a:t> </a:t>
            </a:r>
            <a:r>
              <a:rPr lang="en-US" sz="2800" b="1" err="1">
                <a:latin typeface="Arial" pitchFamily="34" charset="0"/>
                <a:cs typeface="Arial" pitchFamily="34" charset="0"/>
              </a:rPr>
              <a:t>điểm</a:t>
            </a:r>
            <a:r>
              <a:rPr lang="en-US" sz="2800" b="1">
                <a:latin typeface="Arial" pitchFamily="34" charset="0"/>
                <a:cs typeface="Arial" pitchFamily="34" charset="0"/>
              </a:rPr>
              <a:t> </a:t>
            </a:r>
            <a:r>
              <a:rPr lang="en-US" sz="2800" b="1" err="1">
                <a:latin typeface="Arial" pitchFamily="34" charset="0"/>
                <a:cs typeface="Arial" pitchFamily="34" charset="0"/>
              </a:rPr>
              <a:t>mạnh</a:t>
            </a:r>
            <a:r>
              <a:rPr lang="en-US" sz="2800" b="1">
                <a:latin typeface="Arial" pitchFamily="34" charset="0"/>
                <a:cs typeface="Arial" pitchFamily="34" charset="0"/>
              </a:rPr>
              <a:t>, </a:t>
            </a:r>
            <a:r>
              <a:rPr lang="en-US" sz="2800" b="1" err="1">
                <a:latin typeface="Arial" pitchFamily="34" charset="0"/>
                <a:cs typeface="Arial" pitchFamily="34" charset="0"/>
              </a:rPr>
              <a:t>điểm</a:t>
            </a:r>
            <a:r>
              <a:rPr lang="en-US" sz="2800" b="1">
                <a:latin typeface="Arial" pitchFamily="34" charset="0"/>
                <a:cs typeface="Arial" pitchFamily="34" charset="0"/>
              </a:rPr>
              <a:t> </a:t>
            </a:r>
            <a:r>
              <a:rPr lang="en-US" sz="2800" b="1" err="1">
                <a:latin typeface="Arial" pitchFamily="34" charset="0"/>
                <a:cs typeface="Arial" pitchFamily="34" charset="0"/>
              </a:rPr>
              <a:t>yếu</a:t>
            </a:r>
            <a:r>
              <a:rPr lang="en-US" sz="2800" b="1">
                <a:latin typeface="Arial" pitchFamily="34" charset="0"/>
                <a:cs typeface="Arial" pitchFamily="34" charset="0"/>
              </a:rPr>
              <a:t>, </a:t>
            </a:r>
            <a:r>
              <a:rPr lang="en-US" sz="2800" b="1" err="1">
                <a:latin typeface="Arial" pitchFamily="34" charset="0"/>
                <a:cs typeface="Arial" pitchFamily="34" charset="0"/>
              </a:rPr>
              <a:t>cơ</a:t>
            </a:r>
            <a:r>
              <a:rPr lang="en-US" sz="2800" b="1">
                <a:latin typeface="Arial" pitchFamily="34" charset="0"/>
                <a:cs typeface="Arial" pitchFamily="34" charset="0"/>
              </a:rPr>
              <a:t> </a:t>
            </a:r>
            <a:r>
              <a:rPr lang="en-US" sz="2800" b="1" err="1">
                <a:latin typeface="Arial" pitchFamily="34" charset="0"/>
                <a:cs typeface="Arial" pitchFamily="34" charset="0"/>
              </a:rPr>
              <a:t>hội</a:t>
            </a:r>
            <a:r>
              <a:rPr lang="en-US" sz="2800" b="1">
                <a:latin typeface="Arial" pitchFamily="34" charset="0"/>
                <a:cs typeface="Arial" pitchFamily="34" charset="0"/>
              </a:rPr>
              <a:t>, </a:t>
            </a:r>
            <a:r>
              <a:rPr lang="en-US" sz="2800" b="1" err="1">
                <a:latin typeface="Arial" pitchFamily="34" charset="0"/>
                <a:cs typeface="Arial" pitchFamily="34" charset="0"/>
              </a:rPr>
              <a:t>thách</a:t>
            </a:r>
            <a:r>
              <a:rPr lang="en-US" sz="2800" b="1">
                <a:latin typeface="Arial" pitchFamily="34" charset="0"/>
                <a:cs typeface="Arial" pitchFamily="34" charset="0"/>
              </a:rPr>
              <a:t> </a:t>
            </a:r>
            <a:r>
              <a:rPr lang="en-US" sz="2800" b="1" err="1">
                <a:latin typeface="Arial" pitchFamily="34" charset="0"/>
                <a:cs typeface="Arial" pitchFamily="34" charset="0"/>
              </a:rPr>
              <a:t>thức</a:t>
            </a:r>
            <a:r>
              <a:rPr lang="en-US" sz="2800" b="1">
                <a:latin typeface="Arial" pitchFamily="34" charset="0"/>
                <a:cs typeface="Arial" pitchFamily="34" charset="0"/>
              </a:rPr>
              <a:t> </a:t>
            </a:r>
            <a:r>
              <a:rPr lang="en-US" sz="2800" b="1" err="1">
                <a:latin typeface="Arial" pitchFamily="34" charset="0"/>
                <a:cs typeface="Arial" pitchFamily="34" charset="0"/>
              </a:rPr>
              <a:t>trong</a:t>
            </a:r>
            <a:r>
              <a:rPr lang="en-US" sz="2800" b="1">
                <a:latin typeface="Arial" pitchFamily="34" charset="0"/>
                <a:cs typeface="Arial" pitchFamily="34" charset="0"/>
              </a:rPr>
              <a:t> </a:t>
            </a:r>
            <a:r>
              <a:rPr lang="en-US" sz="2800" b="1" err="1">
                <a:latin typeface="Arial" pitchFamily="34" charset="0"/>
                <a:cs typeface="Arial" pitchFamily="34" charset="0"/>
              </a:rPr>
              <a:t>công</a:t>
            </a:r>
            <a:r>
              <a:rPr lang="en-US" sz="2800" b="1">
                <a:latin typeface="Arial" pitchFamily="34" charset="0"/>
                <a:cs typeface="Arial" pitchFamily="34" charset="0"/>
              </a:rPr>
              <a:t> </a:t>
            </a:r>
            <a:r>
              <a:rPr lang="en-US" sz="2800" b="1" err="1">
                <a:latin typeface="Arial" pitchFamily="34" charset="0"/>
                <a:cs typeface="Arial" pitchFamily="34" charset="0"/>
              </a:rPr>
              <a:t>tác</a:t>
            </a:r>
            <a:r>
              <a:rPr lang="en-US" sz="2800" b="1">
                <a:latin typeface="Arial" pitchFamily="34" charset="0"/>
                <a:cs typeface="Arial" pitchFamily="34" charset="0"/>
              </a:rPr>
              <a:t> </a:t>
            </a:r>
            <a:r>
              <a:rPr lang="en-US" sz="2800" b="1" err="1">
                <a:latin typeface="Arial" pitchFamily="34" charset="0"/>
                <a:cs typeface="Arial" pitchFamily="34" charset="0"/>
              </a:rPr>
              <a:t>giáo</a:t>
            </a:r>
            <a:r>
              <a:rPr lang="en-US" sz="2800" b="1">
                <a:latin typeface="Arial" pitchFamily="34" charset="0"/>
                <a:cs typeface="Arial" pitchFamily="34" charset="0"/>
              </a:rPr>
              <a:t> </a:t>
            </a:r>
            <a:r>
              <a:rPr lang="en-US" sz="2800" b="1" err="1">
                <a:latin typeface="Arial" pitchFamily="34" charset="0"/>
                <a:cs typeface="Arial" pitchFamily="34" charset="0"/>
              </a:rPr>
              <a:t>dục</a:t>
            </a:r>
            <a:r>
              <a:rPr lang="en-US" sz="2800" b="1">
                <a:latin typeface="Arial" pitchFamily="34" charset="0"/>
                <a:cs typeface="Arial" pitchFamily="34" charset="0"/>
              </a:rPr>
              <a:t> </a:t>
            </a:r>
            <a:r>
              <a:rPr lang="en-US" sz="2800" b="1" err="1">
                <a:latin typeface="Arial" pitchFamily="34" charset="0"/>
                <a:cs typeface="Arial" pitchFamily="34" charset="0"/>
              </a:rPr>
              <a:t>đạo</a:t>
            </a:r>
            <a:r>
              <a:rPr lang="en-US" sz="2800" b="1">
                <a:latin typeface="Arial" pitchFamily="34" charset="0"/>
                <a:cs typeface="Arial" pitchFamily="34" charset="0"/>
              </a:rPr>
              <a:t> </a:t>
            </a:r>
            <a:r>
              <a:rPr lang="en-US" sz="2800" b="1" err="1">
                <a:latin typeface="Arial" pitchFamily="34" charset="0"/>
                <a:cs typeface="Arial" pitchFamily="34" charset="0"/>
              </a:rPr>
              <a:t>đức</a:t>
            </a:r>
            <a:r>
              <a:rPr lang="en-US" sz="2800" b="1">
                <a:latin typeface="Arial" pitchFamily="34" charset="0"/>
                <a:cs typeface="Arial" pitchFamily="34" charset="0"/>
              </a:rPr>
              <a:t>, </a:t>
            </a:r>
            <a:r>
              <a:rPr lang="en-US" sz="2800" b="1" err="1">
                <a:latin typeface="Arial" pitchFamily="34" charset="0"/>
                <a:cs typeface="Arial" pitchFamily="34" charset="0"/>
              </a:rPr>
              <a:t>lối</a:t>
            </a:r>
            <a:r>
              <a:rPr lang="en-US" sz="2800" b="1">
                <a:latin typeface="Arial" pitchFamily="34" charset="0"/>
                <a:cs typeface="Arial" pitchFamily="34" charset="0"/>
              </a:rPr>
              <a:t> </a:t>
            </a:r>
            <a:r>
              <a:rPr lang="en-US" sz="2800" b="1" err="1">
                <a:latin typeface="Arial" pitchFamily="34" charset="0"/>
                <a:cs typeface="Arial" pitchFamily="34" charset="0"/>
              </a:rPr>
              <a:t>sống</a:t>
            </a:r>
            <a:r>
              <a:rPr lang="en-US" sz="2800" b="1">
                <a:latin typeface="Arial" pitchFamily="34" charset="0"/>
                <a:cs typeface="Arial" pitchFamily="34" charset="0"/>
              </a:rPr>
              <a:t> </a:t>
            </a:r>
            <a:r>
              <a:rPr lang="en-US" sz="2800" b="1" err="1">
                <a:latin typeface="Arial" pitchFamily="34" charset="0"/>
                <a:cs typeface="Arial" pitchFamily="34" charset="0"/>
              </a:rPr>
              <a:t>cho</a:t>
            </a:r>
            <a:r>
              <a:rPr lang="en-US" sz="2800" b="1">
                <a:latin typeface="Arial" pitchFamily="34" charset="0"/>
                <a:cs typeface="Arial" pitchFamily="34" charset="0"/>
              </a:rPr>
              <a:t> </a:t>
            </a:r>
            <a:r>
              <a:rPr lang="en-US" sz="2800" b="1" err="1">
                <a:latin typeface="Arial" pitchFamily="34" charset="0"/>
                <a:cs typeface="Arial" pitchFamily="34" charset="0"/>
              </a:rPr>
              <a:t>sinh</a:t>
            </a:r>
            <a:r>
              <a:rPr lang="en-US" sz="2800" b="1">
                <a:latin typeface="Arial" pitchFamily="34" charset="0"/>
                <a:cs typeface="Arial" pitchFamily="34" charset="0"/>
              </a:rPr>
              <a:t> </a:t>
            </a:r>
            <a:r>
              <a:rPr lang="en-US" sz="2800" b="1" err="1">
                <a:latin typeface="Arial" pitchFamily="34" charset="0"/>
                <a:cs typeface="Arial" pitchFamily="34" charset="0"/>
              </a:rPr>
              <a:t>viên</a:t>
            </a:r>
            <a:r>
              <a:rPr lang="en-US" sz="2800" b="1">
                <a:latin typeface="Arial" pitchFamily="34" charset="0"/>
                <a:cs typeface="Arial" pitchFamily="34" charset="0"/>
              </a:rPr>
              <a:t> </a:t>
            </a:r>
            <a:r>
              <a:rPr lang="en-US" sz="2800" b="1" err="1">
                <a:latin typeface="Arial" pitchFamily="34" charset="0"/>
                <a:cs typeface="Arial" pitchFamily="34" charset="0"/>
              </a:rPr>
              <a:t>trường</a:t>
            </a:r>
            <a:r>
              <a:rPr lang="en-US" sz="2800" b="1">
                <a:latin typeface="Arial" pitchFamily="34" charset="0"/>
                <a:cs typeface="Arial" pitchFamily="34" charset="0"/>
              </a:rPr>
              <a:t> Cao </a:t>
            </a:r>
            <a:r>
              <a:rPr lang="en-US" sz="2800" b="1" err="1">
                <a:latin typeface="Arial" pitchFamily="34" charset="0"/>
                <a:cs typeface="Arial" pitchFamily="34" charset="0"/>
              </a:rPr>
              <a:t>đẳng</a:t>
            </a:r>
            <a:r>
              <a:rPr lang="en-US" sz="2800" b="1">
                <a:latin typeface="Arial" pitchFamily="34" charset="0"/>
                <a:cs typeface="Arial" pitchFamily="34" charset="0"/>
              </a:rPr>
              <a:t> Lý </a:t>
            </a:r>
            <a:r>
              <a:rPr lang="en-US" sz="2800" b="1" err="1">
                <a:latin typeface="Arial" pitchFamily="34" charset="0"/>
                <a:cs typeface="Arial" pitchFamily="34" charset="0"/>
              </a:rPr>
              <a:t>Tư</a:t>
            </a:r>
            <a:r>
              <a:rPr lang="en-US" sz="2800" b="1">
                <a:latin typeface="Arial" pitchFamily="34" charset="0"/>
                <a:cs typeface="Arial" pitchFamily="34" charset="0"/>
              </a:rPr>
              <a:t>̣ </a:t>
            </a:r>
            <a:r>
              <a:rPr lang="en-US" sz="2800" b="1" err="1">
                <a:latin typeface="Arial" pitchFamily="34" charset="0"/>
                <a:cs typeface="Arial" pitchFamily="34" charset="0"/>
              </a:rPr>
              <a:t>Trọng</a:t>
            </a:r>
            <a:r>
              <a:rPr lang="en-US" sz="2800" b="1">
                <a:latin typeface="Arial" pitchFamily="34" charset="0"/>
                <a:cs typeface="Arial" pitchFamily="34" charset="0"/>
              </a:rPr>
              <a:t> </a:t>
            </a:r>
            <a:r>
              <a:rPr lang="en-US" sz="2800" b="1" err="1">
                <a:latin typeface="Arial" pitchFamily="34" charset="0"/>
                <a:cs typeface="Arial" pitchFamily="34" charset="0"/>
              </a:rPr>
              <a:t>Thành</a:t>
            </a:r>
            <a:r>
              <a:rPr lang="en-US" sz="2800" b="1">
                <a:latin typeface="Arial" pitchFamily="34" charset="0"/>
                <a:cs typeface="Arial" pitchFamily="34" charset="0"/>
              </a:rPr>
              <a:t> </a:t>
            </a:r>
            <a:r>
              <a:rPr lang="en-US" sz="2800" b="1" err="1">
                <a:latin typeface="Arial" pitchFamily="34" charset="0"/>
                <a:cs typeface="Arial" pitchFamily="34" charset="0"/>
              </a:rPr>
              <a:t>phô</a:t>
            </a:r>
            <a:r>
              <a:rPr lang="en-US" sz="2800" b="1">
                <a:latin typeface="Arial" pitchFamily="34" charset="0"/>
                <a:cs typeface="Arial" pitchFamily="34" charset="0"/>
              </a:rPr>
              <a:t>́ </a:t>
            </a:r>
            <a:r>
              <a:rPr lang="en-US" sz="2800" b="1" err="1">
                <a:latin typeface="Arial" pitchFamily="34" charset="0"/>
                <a:cs typeface="Arial" pitchFamily="34" charset="0"/>
              </a:rPr>
              <a:t>Hô</a:t>
            </a:r>
            <a:r>
              <a:rPr lang="en-US" sz="2800" b="1">
                <a:latin typeface="Arial" pitchFamily="34" charset="0"/>
                <a:cs typeface="Arial" pitchFamily="34" charset="0"/>
              </a:rPr>
              <a:t>̀ Chí </a:t>
            </a:r>
            <a:r>
              <a:rPr lang="en-US" sz="2800" b="1" smtClean="0">
                <a:latin typeface="Arial" pitchFamily="34" charset="0"/>
                <a:cs typeface="Arial" pitchFamily="34" charset="0"/>
              </a:rPr>
              <a:t>Minh</a:t>
            </a:r>
            <a:endParaRPr lang="en-US" sz="2800">
              <a:latin typeface="Arial" pitchFamily="34" charset="0"/>
              <a:cs typeface="Arial" pitchFamily="34" charset="0"/>
            </a:endParaRPr>
          </a:p>
        </p:txBody>
      </p:sp>
      <p:sp>
        <p:nvSpPr>
          <p:cNvPr id="8" name="Rounded Rectangle 7">
            <a:hlinkClick r:id="rId5" action="ppaction://hlinksldjump"/>
          </p:cNvPr>
          <p:cNvSpPr/>
          <p:nvPr/>
        </p:nvSpPr>
        <p:spPr>
          <a:xfrm>
            <a:off x="-7374" y="4343400"/>
            <a:ext cx="9144000" cy="1735392"/>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800" b="1">
                <a:latin typeface="Arial" pitchFamily="34" charset="0"/>
                <a:cs typeface="Arial" pitchFamily="34" charset="0"/>
              </a:rPr>
              <a:t>4. </a:t>
            </a:r>
            <a:r>
              <a:rPr lang="vi-VN" sz="2800" b="1">
                <a:latin typeface="Arial" pitchFamily="34" charset="0"/>
                <a:cs typeface="Arial" pitchFamily="34" charset="0"/>
              </a:rPr>
              <a:t>Một số </a:t>
            </a:r>
            <a:r>
              <a:rPr lang="en-US" sz="2800" b="1" err="1">
                <a:latin typeface="Arial" pitchFamily="34" charset="0"/>
                <a:cs typeface="Arial" pitchFamily="34" charset="0"/>
              </a:rPr>
              <a:t>giải</a:t>
            </a:r>
            <a:r>
              <a:rPr lang="en-US" sz="2800" b="1">
                <a:latin typeface="Arial" pitchFamily="34" charset="0"/>
                <a:cs typeface="Arial" pitchFamily="34" charset="0"/>
              </a:rPr>
              <a:t> </a:t>
            </a:r>
            <a:r>
              <a:rPr lang="en-US" sz="2800" b="1" err="1">
                <a:latin typeface="Arial" pitchFamily="34" charset="0"/>
                <a:cs typeface="Arial" pitchFamily="34" charset="0"/>
              </a:rPr>
              <a:t>pháp</a:t>
            </a:r>
            <a:r>
              <a:rPr lang="en-US" sz="2800" b="1">
                <a:latin typeface="Arial" pitchFamily="34" charset="0"/>
                <a:cs typeface="Arial" pitchFamily="34" charset="0"/>
              </a:rPr>
              <a:t> </a:t>
            </a:r>
            <a:r>
              <a:rPr lang="vi-VN" sz="2800" b="1">
                <a:latin typeface="Arial" pitchFamily="34" charset="0"/>
                <a:cs typeface="Arial" pitchFamily="34" charset="0"/>
              </a:rPr>
              <a:t>pháp nâng cao </a:t>
            </a:r>
            <a:r>
              <a:rPr lang="en-US" sz="2800" b="1" err="1">
                <a:latin typeface="Arial" pitchFamily="34" charset="0"/>
                <a:cs typeface="Arial" pitchFamily="34" charset="0"/>
              </a:rPr>
              <a:t>hiệu</a:t>
            </a:r>
            <a:r>
              <a:rPr lang="en-US" sz="2800" b="1">
                <a:latin typeface="Arial" pitchFamily="34" charset="0"/>
                <a:cs typeface="Arial" pitchFamily="34" charset="0"/>
              </a:rPr>
              <a:t> quả </a:t>
            </a:r>
            <a:r>
              <a:rPr lang="vi-VN" sz="2800" b="1">
                <a:latin typeface="Arial" pitchFamily="34" charset="0"/>
                <a:cs typeface="Arial" pitchFamily="34" charset="0"/>
              </a:rPr>
              <a:t>công tác giáo dục đạo đức, lối sống cho sinh viên Trường </a:t>
            </a:r>
            <a:r>
              <a:rPr lang="en-US" sz="2800" b="1">
                <a:latin typeface="Arial" pitchFamily="34" charset="0"/>
                <a:cs typeface="Arial" pitchFamily="34" charset="0"/>
              </a:rPr>
              <a:t>Cao </a:t>
            </a:r>
            <a:r>
              <a:rPr lang="en-US" sz="2800" b="1" err="1">
                <a:latin typeface="Arial" pitchFamily="34" charset="0"/>
                <a:cs typeface="Arial" pitchFamily="34" charset="0"/>
              </a:rPr>
              <a:t>đẳng</a:t>
            </a:r>
            <a:r>
              <a:rPr lang="en-US" sz="2800" b="1">
                <a:latin typeface="Arial" pitchFamily="34" charset="0"/>
                <a:cs typeface="Arial" pitchFamily="34" charset="0"/>
              </a:rPr>
              <a:t> Lý </a:t>
            </a:r>
            <a:r>
              <a:rPr lang="en-US" sz="2800" b="1" err="1">
                <a:latin typeface="Arial" pitchFamily="34" charset="0"/>
                <a:cs typeface="Arial" pitchFamily="34" charset="0"/>
              </a:rPr>
              <a:t>Tư</a:t>
            </a:r>
            <a:r>
              <a:rPr lang="en-US" sz="2800" b="1">
                <a:latin typeface="Arial" pitchFamily="34" charset="0"/>
                <a:cs typeface="Arial" pitchFamily="34" charset="0"/>
              </a:rPr>
              <a:t>̣ </a:t>
            </a:r>
            <a:r>
              <a:rPr lang="en-US" sz="2800" b="1" err="1">
                <a:latin typeface="Arial" pitchFamily="34" charset="0"/>
                <a:cs typeface="Arial" pitchFamily="34" charset="0"/>
              </a:rPr>
              <a:t>Trọng</a:t>
            </a:r>
            <a:r>
              <a:rPr lang="en-US" sz="2800" b="1">
                <a:latin typeface="Arial" pitchFamily="34" charset="0"/>
                <a:cs typeface="Arial" pitchFamily="34" charset="0"/>
              </a:rPr>
              <a:t> </a:t>
            </a:r>
            <a:r>
              <a:rPr lang="en-US" sz="2800" b="1" err="1">
                <a:latin typeface="Arial" pitchFamily="34" charset="0"/>
                <a:cs typeface="Arial" pitchFamily="34" charset="0"/>
              </a:rPr>
              <a:t>Thành</a:t>
            </a:r>
            <a:r>
              <a:rPr lang="en-US" sz="2800" b="1">
                <a:latin typeface="Arial" pitchFamily="34" charset="0"/>
                <a:cs typeface="Arial" pitchFamily="34" charset="0"/>
              </a:rPr>
              <a:t> </a:t>
            </a:r>
            <a:r>
              <a:rPr lang="en-US" sz="2800" b="1" err="1">
                <a:latin typeface="Arial" pitchFamily="34" charset="0"/>
                <a:cs typeface="Arial" pitchFamily="34" charset="0"/>
              </a:rPr>
              <a:t>phô</a:t>
            </a:r>
            <a:r>
              <a:rPr lang="en-US" sz="2800" b="1">
                <a:latin typeface="Arial" pitchFamily="34" charset="0"/>
                <a:cs typeface="Arial" pitchFamily="34" charset="0"/>
              </a:rPr>
              <a:t>́ </a:t>
            </a:r>
            <a:r>
              <a:rPr lang="en-US" sz="2800" b="1" err="1">
                <a:latin typeface="Arial" pitchFamily="34" charset="0"/>
                <a:cs typeface="Arial" pitchFamily="34" charset="0"/>
              </a:rPr>
              <a:t>Hô</a:t>
            </a:r>
            <a:r>
              <a:rPr lang="en-US" sz="2800" b="1">
                <a:latin typeface="Arial" pitchFamily="34" charset="0"/>
                <a:cs typeface="Arial" pitchFamily="34" charset="0"/>
              </a:rPr>
              <a:t>̀ Chí Minh</a:t>
            </a:r>
            <a:endParaRPr lang="en-US" sz="2800">
              <a:latin typeface="Arial" pitchFamily="34" charset="0"/>
              <a:cs typeface="Arial" pitchFamily="34" charset="0"/>
            </a:endParaRPr>
          </a:p>
        </p:txBody>
      </p:sp>
      <p:sp>
        <p:nvSpPr>
          <p:cNvPr id="9" name="Rounded Rectangle 8">
            <a:hlinkClick r:id="rId6" action="ppaction://hlinksldjump"/>
          </p:cNvPr>
          <p:cNvSpPr/>
          <p:nvPr/>
        </p:nvSpPr>
        <p:spPr>
          <a:xfrm>
            <a:off x="7374" y="6172200"/>
            <a:ext cx="9144000" cy="6858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800" b="1">
                <a:latin typeface="Arial" pitchFamily="34" charset="0"/>
                <a:cs typeface="Arial" pitchFamily="34" charset="0"/>
              </a:rPr>
              <a:t>5. </a:t>
            </a:r>
            <a:r>
              <a:rPr lang="en-US" sz="2800" b="1" err="1">
                <a:latin typeface="Arial" pitchFamily="34" charset="0"/>
                <a:cs typeface="Arial" pitchFamily="34" charset="0"/>
              </a:rPr>
              <a:t>Kết</a:t>
            </a:r>
            <a:r>
              <a:rPr lang="en-US" sz="2800" b="1">
                <a:latin typeface="Arial" pitchFamily="34" charset="0"/>
                <a:cs typeface="Arial" pitchFamily="34" charset="0"/>
              </a:rPr>
              <a:t> </a:t>
            </a:r>
            <a:r>
              <a:rPr lang="en-US" sz="2800" b="1" err="1">
                <a:latin typeface="Arial" pitchFamily="34" charset="0"/>
                <a:cs typeface="Arial" pitchFamily="34" charset="0"/>
              </a:rPr>
              <a:t>luận</a:t>
            </a:r>
            <a:endParaRPr lang="en-US" sz="2800">
              <a:latin typeface="Arial" pitchFamily="34" charset="0"/>
              <a:cs typeface="Arial" pitchFamily="34" charset="0"/>
            </a:endParaRPr>
          </a:p>
        </p:txBody>
      </p:sp>
    </p:spTree>
    <p:extLst>
      <p:ext uri="{BB962C8B-B14F-4D97-AF65-F5344CB8AC3E}">
        <p14:creationId xmlns:p14="http://schemas.microsoft.com/office/powerpoint/2010/main" val="22389876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09600"/>
            <a:ext cx="9144000" cy="1692771"/>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err="1">
                <a:latin typeface="Arial" pitchFamily="34" charset="0"/>
                <a:cs typeface="Arial" pitchFamily="34" charset="0"/>
              </a:rPr>
              <a:t>Sinh</a:t>
            </a:r>
            <a:r>
              <a:rPr lang="en-US" sz="2600" b="1">
                <a:latin typeface="Arial" pitchFamily="34" charset="0"/>
                <a:cs typeface="Arial" pitchFamily="34" charset="0"/>
              </a:rPr>
              <a:t> </a:t>
            </a:r>
            <a:r>
              <a:rPr lang="en-US" sz="2600" b="1" err="1">
                <a:latin typeface="Arial" pitchFamily="34" charset="0"/>
                <a:cs typeface="Arial" pitchFamily="34" charset="0"/>
              </a:rPr>
              <a:t>viên</a:t>
            </a:r>
            <a:r>
              <a:rPr lang="en-US" sz="2600" b="1">
                <a:latin typeface="Arial" pitchFamily="34" charset="0"/>
                <a:cs typeface="Arial" pitchFamily="34" charset="0"/>
              </a:rPr>
              <a:t> (SV) </a:t>
            </a:r>
            <a:r>
              <a:rPr lang="en-US" sz="2600" b="1" err="1">
                <a:latin typeface="Arial" pitchFamily="34" charset="0"/>
                <a:cs typeface="Arial" pitchFamily="34" charset="0"/>
              </a:rPr>
              <a:t>là</a:t>
            </a:r>
            <a:r>
              <a:rPr lang="en-US" sz="2600" b="1">
                <a:latin typeface="Arial" pitchFamily="34" charset="0"/>
                <a:cs typeface="Arial" pitchFamily="34" charset="0"/>
              </a:rPr>
              <a:t> </a:t>
            </a:r>
            <a:r>
              <a:rPr lang="en-US" sz="2600" b="1" err="1">
                <a:latin typeface="Arial" pitchFamily="34" charset="0"/>
                <a:cs typeface="Arial" pitchFamily="34" charset="0"/>
              </a:rPr>
              <a:t>lực</a:t>
            </a:r>
            <a:r>
              <a:rPr lang="en-US" sz="2600" b="1">
                <a:latin typeface="Arial" pitchFamily="34" charset="0"/>
                <a:cs typeface="Arial" pitchFamily="34" charset="0"/>
              </a:rPr>
              <a:t> </a:t>
            </a:r>
            <a:r>
              <a:rPr lang="en-US" sz="2600" b="1" err="1">
                <a:latin typeface="Arial" pitchFamily="34" charset="0"/>
                <a:cs typeface="Arial" pitchFamily="34" charset="0"/>
              </a:rPr>
              <a:t>lượng</a:t>
            </a:r>
            <a:r>
              <a:rPr lang="en-US" sz="2600" b="1">
                <a:latin typeface="Arial" pitchFamily="34" charset="0"/>
                <a:cs typeface="Arial" pitchFamily="34" charset="0"/>
              </a:rPr>
              <a:t> </a:t>
            </a:r>
            <a:r>
              <a:rPr lang="en-US" sz="2600" b="1" err="1">
                <a:latin typeface="Arial" pitchFamily="34" charset="0"/>
                <a:cs typeface="Arial" pitchFamily="34" charset="0"/>
              </a:rPr>
              <a:t>thanh</a:t>
            </a:r>
            <a:r>
              <a:rPr lang="en-US" sz="2600" b="1">
                <a:latin typeface="Arial" pitchFamily="34" charset="0"/>
                <a:cs typeface="Arial" pitchFamily="34" charset="0"/>
              </a:rPr>
              <a:t> </a:t>
            </a:r>
            <a:r>
              <a:rPr lang="en-US" sz="2600" b="1" err="1">
                <a:latin typeface="Arial" pitchFamily="34" charset="0"/>
                <a:cs typeface="Arial" pitchFamily="34" charset="0"/>
              </a:rPr>
              <a:t>niên</a:t>
            </a:r>
            <a:r>
              <a:rPr lang="en-US" sz="2600" b="1">
                <a:latin typeface="Arial" pitchFamily="34" charset="0"/>
                <a:cs typeface="Arial" pitchFamily="34" charset="0"/>
              </a:rPr>
              <a:t> </a:t>
            </a:r>
            <a:r>
              <a:rPr lang="en-US" sz="2600" b="1" err="1">
                <a:latin typeface="Arial" pitchFamily="34" charset="0"/>
                <a:cs typeface="Arial" pitchFamily="34" charset="0"/>
              </a:rPr>
              <a:t>đông</a:t>
            </a:r>
            <a:r>
              <a:rPr lang="en-US" sz="2600" b="1">
                <a:latin typeface="Arial" pitchFamily="34" charset="0"/>
                <a:cs typeface="Arial" pitchFamily="34" charset="0"/>
              </a:rPr>
              <a:t> </a:t>
            </a:r>
            <a:r>
              <a:rPr lang="en-US" sz="2600" b="1" err="1" smtClean="0">
                <a:latin typeface="Arial" pitchFamily="34" charset="0"/>
                <a:cs typeface="Arial" pitchFamily="34" charset="0"/>
              </a:rPr>
              <a:t>đảo</a:t>
            </a:r>
            <a:r>
              <a:rPr lang="en-US" sz="2600" b="1" smtClean="0">
                <a:latin typeface="Arial" pitchFamily="34" charset="0"/>
                <a:cs typeface="Arial" pitchFamily="34" charset="0"/>
              </a:rPr>
              <a:t>, </a:t>
            </a:r>
            <a:r>
              <a:rPr lang="en-US" sz="2600" b="1" err="1" smtClean="0">
                <a:latin typeface="Arial" pitchFamily="34" charset="0"/>
                <a:cs typeface="Arial" pitchFamily="34" charset="0"/>
              </a:rPr>
              <a:t>là</a:t>
            </a:r>
            <a:r>
              <a:rPr lang="en-US" sz="2600" b="1" smtClean="0">
                <a:latin typeface="Arial" pitchFamily="34" charset="0"/>
                <a:cs typeface="Arial" pitchFamily="34" charset="0"/>
              </a:rPr>
              <a:t> </a:t>
            </a:r>
            <a:r>
              <a:rPr lang="en-US" sz="2600" b="1" err="1" smtClean="0">
                <a:latin typeface="Arial" pitchFamily="34" charset="0"/>
                <a:cs typeface="Arial" pitchFamily="34" charset="0"/>
              </a:rPr>
              <a:t>nhân</a:t>
            </a:r>
            <a:r>
              <a:rPr lang="en-US" sz="2600" b="1" smtClean="0">
                <a:latin typeface="Arial" pitchFamily="34" charset="0"/>
                <a:cs typeface="Arial" pitchFamily="34" charset="0"/>
              </a:rPr>
              <a:t> </a:t>
            </a:r>
            <a:r>
              <a:rPr lang="en-US" sz="2600" b="1" err="1">
                <a:latin typeface="Arial" pitchFamily="34" charset="0"/>
                <a:cs typeface="Arial" pitchFamily="34" charset="0"/>
              </a:rPr>
              <a:t>tố</a:t>
            </a:r>
            <a:r>
              <a:rPr lang="en-US" sz="2600" b="1">
                <a:latin typeface="Arial" pitchFamily="34" charset="0"/>
                <a:cs typeface="Arial" pitchFamily="34" charset="0"/>
              </a:rPr>
              <a:t> </a:t>
            </a:r>
            <a:r>
              <a:rPr lang="en-US" sz="2600" b="1" err="1">
                <a:latin typeface="Arial" pitchFamily="34" charset="0"/>
                <a:cs typeface="Arial" pitchFamily="34" charset="0"/>
              </a:rPr>
              <a:t>quyết</a:t>
            </a:r>
            <a:r>
              <a:rPr lang="en-US" sz="2600" b="1">
                <a:latin typeface="Arial" pitchFamily="34" charset="0"/>
                <a:cs typeface="Arial" pitchFamily="34" charset="0"/>
              </a:rPr>
              <a:t> </a:t>
            </a:r>
            <a:r>
              <a:rPr lang="en-US" sz="2600" b="1" err="1">
                <a:latin typeface="Arial" pitchFamily="34" charset="0"/>
                <a:cs typeface="Arial" pitchFamily="34" charset="0"/>
              </a:rPr>
              <a:t>định</a:t>
            </a:r>
            <a:r>
              <a:rPr lang="en-US" sz="2600" b="1">
                <a:latin typeface="Arial" pitchFamily="34" charset="0"/>
                <a:cs typeface="Arial" pitchFamily="34" charset="0"/>
              </a:rPr>
              <a:t> </a:t>
            </a:r>
            <a:r>
              <a:rPr lang="en-US" sz="2600" b="1" err="1">
                <a:latin typeface="Arial" pitchFamily="34" charset="0"/>
                <a:cs typeface="Arial" pitchFamily="34" charset="0"/>
              </a:rPr>
              <a:t>sự</a:t>
            </a:r>
            <a:r>
              <a:rPr lang="en-US" sz="2600" b="1">
                <a:latin typeface="Arial" pitchFamily="34" charset="0"/>
                <a:cs typeface="Arial" pitchFamily="34" charset="0"/>
              </a:rPr>
              <a:t> </a:t>
            </a:r>
            <a:r>
              <a:rPr lang="en-US" sz="2600" b="1" err="1">
                <a:latin typeface="Arial" pitchFamily="34" charset="0"/>
                <a:cs typeface="Arial" pitchFamily="34" charset="0"/>
              </a:rPr>
              <a:t>thành</a:t>
            </a:r>
            <a:r>
              <a:rPr lang="en-US" sz="2600" b="1">
                <a:latin typeface="Arial" pitchFamily="34" charset="0"/>
                <a:cs typeface="Arial" pitchFamily="34" charset="0"/>
              </a:rPr>
              <a:t> </a:t>
            </a:r>
            <a:r>
              <a:rPr lang="en-US" sz="2600" b="1" err="1">
                <a:latin typeface="Arial" pitchFamily="34" charset="0"/>
                <a:cs typeface="Arial" pitchFamily="34" charset="0"/>
              </a:rPr>
              <a:t>bại</a:t>
            </a:r>
            <a:r>
              <a:rPr lang="en-US" sz="2600" b="1">
                <a:latin typeface="Arial" pitchFamily="34" charset="0"/>
                <a:cs typeface="Arial" pitchFamily="34" charset="0"/>
              </a:rPr>
              <a:t> </a:t>
            </a:r>
            <a:r>
              <a:rPr lang="en-US" sz="2600" b="1" err="1">
                <a:latin typeface="Arial" pitchFamily="34" charset="0"/>
                <a:cs typeface="Arial" pitchFamily="34" charset="0"/>
              </a:rPr>
              <a:t>của</a:t>
            </a:r>
            <a:r>
              <a:rPr lang="en-US" sz="2600" b="1">
                <a:latin typeface="Arial" pitchFamily="34" charset="0"/>
                <a:cs typeface="Arial" pitchFamily="34" charset="0"/>
              </a:rPr>
              <a:t> </a:t>
            </a:r>
            <a:r>
              <a:rPr lang="en-US" sz="2600" b="1" err="1">
                <a:latin typeface="Arial" pitchFamily="34" charset="0"/>
                <a:cs typeface="Arial" pitchFamily="34" charset="0"/>
              </a:rPr>
              <a:t>sự</a:t>
            </a:r>
            <a:r>
              <a:rPr lang="en-US" sz="2600" b="1">
                <a:latin typeface="Arial" pitchFamily="34" charset="0"/>
                <a:cs typeface="Arial" pitchFamily="34" charset="0"/>
              </a:rPr>
              <a:t> </a:t>
            </a:r>
            <a:r>
              <a:rPr lang="en-US" sz="2600" b="1" err="1">
                <a:latin typeface="Arial" pitchFamily="34" charset="0"/>
                <a:cs typeface="Arial" pitchFamily="34" charset="0"/>
              </a:rPr>
              <a:t>nghiệp</a:t>
            </a:r>
            <a:r>
              <a:rPr lang="en-US" sz="2600" b="1">
                <a:latin typeface="Arial" pitchFamily="34" charset="0"/>
                <a:cs typeface="Arial" pitchFamily="34" charset="0"/>
              </a:rPr>
              <a:t> </a:t>
            </a:r>
            <a:r>
              <a:rPr lang="en-US" sz="2600" b="1" err="1">
                <a:latin typeface="Arial" pitchFamily="34" charset="0"/>
                <a:cs typeface="Arial" pitchFamily="34" charset="0"/>
              </a:rPr>
              <a:t>công</a:t>
            </a:r>
            <a:r>
              <a:rPr lang="en-US" sz="2600" b="1">
                <a:latin typeface="Arial" pitchFamily="34" charset="0"/>
                <a:cs typeface="Arial" pitchFamily="34" charset="0"/>
              </a:rPr>
              <a:t> </a:t>
            </a:r>
            <a:r>
              <a:rPr lang="en-US" sz="2600" b="1" err="1">
                <a:latin typeface="Arial" pitchFamily="34" charset="0"/>
                <a:cs typeface="Arial" pitchFamily="34" charset="0"/>
              </a:rPr>
              <a:t>nghiệp</a:t>
            </a:r>
            <a:r>
              <a:rPr lang="en-US" sz="2600" b="1">
                <a:latin typeface="Arial" pitchFamily="34" charset="0"/>
                <a:cs typeface="Arial" pitchFamily="34" charset="0"/>
              </a:rPr>
              <a:t> </a:t>
            </a:r>
            <a:r>
              <a:rPr lang="en-US" sz="2600" b="1" err="1">
                <a:latin typeface="Arial" pitchFamily="34" charset="0"/>
                <a:cs typeface="Arial" pitchFamily="34" charset="0"/>
              </a:rPr>
              <a:t>hoá</a:t>
            </a:r>
            <a:r>
              <a:rPr lang="en-US" sz="2600" b="1">
                <a:latin typeface="Arial" pitchFamily="34" charset="0"/>
                <a:cs typeface="Arial" pitchFamily="34" charset="0"/>
              </a:rPr>
              <a:t>, </a:t>
            </a:r>
            <a:r>
              <a:rPr lang="en-US" sz="2600" b="1" err="1">
                <a:latin typeface="Arial" pitchFamily="34" charset="0"/>
                <a:cs typeface="Arial" pitchFamily="34" charset="0"/>
              </a:rPr>
              <a:t>hiện</a:t>
            </a:r>
            <a:r>
              <a:rPr lang="en-US" sz="2600" b="1">
                <a:latin typeface="Arial" pitchFamily="34" charset="0"/>
                <a:cs typeface="Arial" pitchFamily="34" charset="0"/>
              </a:rPr>
              <a:t> </a:t>
            </a:r>
            <a:r>
              <a:rPr lang="en-US" sz="2600" b="1" err="1">
                <a:latin typeface="Arial" pitchFamily="34" charset="0"/>
                <a:cs typeface="Arial" pitchFamily="34" charset="0"/>
              </a:rPr>
              <a:t>đại</a:t>
            </a:r>
            <a:r>
              <a:rPr lang="en-US" sz="2600" b="1">
                <a:latin typeface="Arial" pitchFamily="34" charset="0"/>
                <a:cs typeface="Arial" pitchFamily="34" charset="0"/>
              </a:rPr>
              <a:t> </a:t>
            </a:r>
            <a:r>
              <a:rPr lang="en-US" sz="2600" b="1" err="1">
                <a:latin typeface="Arial" pitchFamily="34" charset="0"/>
                <a:cs typeface="Arial" pitchFamily="34" charset="0"/>
              </a:rPr>
              <a:t>hoá</a:t>
            </a:r>
            <a:r>
              <a:rPr lang="en-US" sz="2600" b="1">
                <a:latin typeface="Arial" pitchFamily="34" charset="0"/>
                <a:cs typeface="Arial" pitchFamily="34" charset="0"/>
              </a:rPr>
              <a:t> </a:t>
            </a:r>
            <a:r>
              <a:rPr lang="en-US" sz="2600" b="1" err="1">
                <a:latin typeface="Arial" pitchFamily="34" charset="0"/>
                <a:cs typeface="Arial" pitchFamily="34" charset="0"/>
              </a:rPr>
              <a:t>đất</a:t>
            </a:r>
            <a:r>
              <a:rPr lang="en-US" sz="2600" b="1">
                <a:latin typeface="Arial" pitchFamily="34" charset="0"/>
                <a:cs typeface="Arial" pitchFamily="34" charset="0"/>
              </a:rPr>
              <a:t> </a:t>
            </a:r>
            <a:r>
              <a:rPr lang="en-US" sz="2600" b="1" err="1">
                <a:latin typeface="Arial" pitchFamily="34" charset="0"/>
                <a:cs typeface="Arial" pitchFamily="34" charset="0"/>
              </a:rPr>
              <a:t>nước</a:t>
            </a:r>
            <a:r>
              <a:rPr lang="en-US" sz="2600" b="1">
                <a:latin typeface="Arial" pitchFamily="34" charset="0"/>
                <a:cs typeface="Arial" pitchFamily="34" charset="0"/>
              </a:rPr>
              <a:t>, </a:t>
            </a:r>
            <a:r>
              <a:rPr lang="en-US" sz="2600" b="1" err="1">
                <a:latin typeface="Arial" pitchFamily="34" charset="0"/>
                <a:cs typeface="Arial" pitchFamily="34" charset="0"/>
              </a:rPr>
              <a:t>hội</a:t>
            </a:r>
            <a:r>
              <a:rPr lang="en-US" sz="2600" b="1">
                <a:latin typeface="Arial" pitchFamily="34" charset="0"/>
                <a:cs typeface="Arial" pitchFamily="34" charset="0"/>
              </a:rPr>
              <a:t> </a:t>
            </a:r>
            <a:r>
              <a:rPr lang="en-US" sz="2600" b="1" err="1">
                <a:latin typeface="Arial" pitchFamily="34" charset="0"/>
                <a:cs typeface="Arial" pitchFamily="34" charset="0"/>
              </a:rPr>
              <a:t>nhập</a:t>
            </a:r>
            <a:r>
              <a:rPr lang="en-US" sz="2600" b="1">
                <a:latin typeface="Arial" pitchFamily="34" charset="0"/>
                <a:cs typeface="Arial" pitchFamily="34" charset="0"/>
              </a:rPr>
              <a:t> </a:t>
            </a:r>
            <a:r>
              <a:rPr lang="en-US" sz="2600" b="1" err="1">
                <a:latin typeface="Arial" pitchFamily="34" charset="0"/>
                <a:cs typeface="Arial" pitchFamily="34" charset="0"/>
              </a:rPr>
              <a:t>quốc</a:t>
            </a:r>
            <a:r>
              <a:rPr lang="en-US" sz="2600" b="1">
                <a:latin typeface="Arial" pitchFamily="34" charset="0"/>
                <a:cs typeface="Arial" pitchFamily="34" charset="0"/>
              </a:rPr>
              <a:t> </a:t>
            </a:r>
            <a:r>
              <a:rPr lang="en-US" sz="2600" b="1" err="1">
                <a:latin typeface="Arial" pitchFamily="34" charset="0"/>
                <a:cs typeface="Arial" pitchFamily="34" charset="0"/>
              </a:rPr>
              <a:t>tế</a:t>
            </a:r>
            <a:r>
              <a:rPr lang="en-US" sz="2600" b="1">
                <a:latin typeface="Arial" pitchFamily="34" charset="0"/>
                <a:cs typeface="Arial" pitchFamily="34" charset="0"/>
              </a:rPr>
              <a:t> </a:t>
            </a:r>
            <a:r>
              <a:rPr lang="en-US" sz="2600" b="1" err="1">
                <a:latin typeface="Arial" pitchFamily="34" charset="0"/>
                <a:cs typeface="Arial" pitchFamily="34" charset="0"/>
              </a:rPr>
              <a:t>và</a:t>
            </a:r>
            <a:r>
              <a:rPr lang="en-US" sz="2600" b="1">
                <a:latin typeface="Arial" pitchFamily="34" charset="0"/>
                <a:cs typeface="Arial" pitchFamily="34" charset="0"/>
              </a:rPr>
              <a:t> </a:t>
            </a:r>
            <a:r>
              <a:rPr lang="en-US" sz="2600" b="1" err="1">
                <a:latin typeface="Arial" pitchFamily="34" charset="0"/>
                <a:cs typeface="Arial" pitchFamily="34" charset="0"/>
              </a:rPr>
              <a:t>xây</a:t>
            </a:r>
            <a:r>
              <a:rPr lang="en-US" sz="2600" b="1">
                <a:latin typeface="Arial" pitchFamily="34" charset="0"/>
                <a:cs typeface="Arial" pitchFamily="34" charset="0"/>
              </a:rPr>
              <a:t> </a:t>
            </a:r>
            <a:r>
              <a:rPr lang="en-US" sz="2600" b="1" err="1">
                <a:latin typeface="Arial" pitchFamily="34" charset="0"/>
                <a:cs typeface="Arial" pitchFamily="34" charset="0"/>
              </a:rPr>
              <a:t>dựng</a:t>
            </a:r>
            <a:r>
              <a:rPr lang="en-US" sz="2600" b="1">
                <a:latin typeface="Arial" pitchFamily="34" charset="0"/>
                <a:cs typeface="Arial" pitchFamily="34" charset="0"/>
              </a:rPr>
              <a:t> </a:t>
            </a:r>
            <a:r>
              <a:rPr lang="en-US" sz="2600" b="1" err="1">
                <a:latin typeface="Arial" pitchFamily="34" charset="0"/>
                <a:cs typeface="Arial" pitchFamily="34" charset="0"/>
              </a:rPr>
              <a:t>chủ</a:t>
            </a:r>
            <a:r>
              <a:rPr lang="en-US" sz="2600" b="1">
                <a:latin typeface="Arial" pitchFamily="34" charset="0"/>
                <a:cs typeface="Arial" pitchFamily="34" charset="0"/>
              </a:rPr>
              <a:t> </a:t>
            </a:r>
            <a:r>
              <a:rPr lang="en-US" sz="2600" b="1" err="1">
                <a:latin typeface="Arial" pitchFamily="34" charset="0"/>
                <a:cs typeface="Arial" pitchFamily="34" charset="0"/>
              </a:rPr>
              <a:t>nghĩa</a:t>
            </a:r>
            <a:r>
              <a:rPr lang="en-US" sz="2600" b="1">
                <a:latin typeface="Arial" pitchFamily="34" charset="0"/>
                <a:cs typeface="Arial" pitchFamily="34" charset="0"/>
              </a:rPr>
              <a:t> </a:t>
            </a:r>
            <a:r>
              <a:rPr lang="en-US" sz="2600" b="1" err="1">
                <a:latin typeface="Arial" pitchFamily="34" charset="0"/>
                <a:cs typeface="Arial" pitchFamily="34" charset="0"/>
              </a:rPr>
              <a:t>xã</a:t>
            </a:r>
            <a:r>
              <a:rPr lang="en-US" sz="2600" b="1">
                <a:latin typeface="Arial" pitchFamily="34" charset="0"/>
                <a:cs typeface="Arial" pitchFamily="34" charset="0"/>
              </a:rPr>
              <a:t> </a:t>
            </a:r>
            <a:r>
              <a:rPr lang="en-US" sz="2600" b="1" err="1">
                <a:latin typeface="Arial" pitchFamily="34" charset="0"/>
                <a:cs typeface="Arial" pitchFamily="34" charset="0"/>
              </a:rPr>
              <a:t>hội</a:t>
            </a:r>
            <a:r>
              <a:rPr lang="en-US" sz="2600" b="1">
                <a:latin typeface="Arial" pitchFamily="34" charset="0"/>
                <a:cs typeface="Arial" pitchFamily="34" charset="0"/>
              </a:rPr>
              <a:t>.</a:t>
            </a:r>
          </a:p>
        </p:txBody>
      </p:sp>
      <p:sp>
        <p:nvSpPr>
          <p:cNvPr id="10" name="Title 3"/>
          <p:cNvSpPr>
            <a:spLocks noGrp="1"/>
          </p:cNvSpPr>
          <p:nvPr>
            <p:ph type="ctrTitle"/>
          </p:nvPr>
        </p:nvSpPr>
        <p:spPr>
          <a:xfrm>
            <a:off x="0" y="0"/>
            <a:ext cx="9144000" cy="609600"/>
          </a:xfrm>
          <a:solidFill>
            <a:srgbClr val="66FF33"/>
          </a:solidFill>
        </p:spPr>
        <p:txBody>
          <a:bodyPr>
            <a:noAutofit/>
          </a:bodyPr>
          <a:lstStyle/>
          <a:p>
            <a:pPr algn="just"/>
            <a:r>
              <a:rPr lang="en-US" sz="3600" smtClean="0">
                <a:solidFill>
                  <a:schemeClr val="tx1"/>
                </a:solidFill>
                <a:latin typeface="Arial" pitchFamily="34" charset="0"/>
                <a:cs typeface="Arial" pitchFamily="34" charset="0"/>
              </a:rPr>
              <a:t>1. Đặt vấn đề</a:t>
            </a:r>
            <a:endParaRPr lang="en-US" sz="3600">
              <a:solidFill>
                <a:schemeClr val="tx1"/>
              </a:solidFill>
              <a:latin typeface="Arial" pitchFamily="34" charset="0"/>
              <a:cs typeface="Arial" pitchFamily="34" charset="0"/>
            </a:endParaRPr>
          </a:p>
        </p:txBody>
      </p:sp>
      <p:sp>
        <p:nvSpPr>
          <p:cNvPr id="11" name="Rectangle 10"/>
          <p:cNvSpPr/>
          <p:nvPr/>
        </p:nvSpPr>
        <p:spPr>
          <a:xfrm>
            <a:off x="0" y="2209800"/>
            <a:ext cx="9144000" cy="1292662"/>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err="1" smtClean="0">
                <a:latin typeface="Arial" pitchFamily="34" charset="0"/>
                <a:cs typeface="Arial" pitchFamily="34" charset="0"/>
              </a:rPr>
              <a:t>Sự</a:t>
            </a:r>
            <a:r>
              <a:rPr lang="en-US" sz="2600" b="1" smtClean="0">
                <a:latin typeface="Arial" pitchFamily="34" charset="0"/>
                <a:cs typeface="Arial" pitchFamily="34" charset="0"/>
              </a:rPr>
              <a:t> </a:t>
            </a:r>
            <a:r>
              <a:rPr lang="en-US" sz="2600" b="1" err="1">
                <a:latin typeface="Arial" pitchFamily="34" charset="0"/>
                <a:cs typeface="Arial" pitchFamily="34" charset="0"/>
              </a:rPr>
              <a:t>phát</a:t>
            </a:r>
            <a:r>
              <a:rPr lang="en-US" sz="2600" b="1">
                <a:latin typeface="Arial" pitchFamily="34" charset="0"/>
                <a:cs typeface="Arial" pitchFamily="34" charset="0"/>
              </a:rPr>
              <a:t> </a:t>
            </a:r>
            <a:r>
              <a:rPr lang="en-US" sz="2600" b="1" err="1">
                <a:latin typeface="Arial" pitchFamily="34" charset="0"/>
                <a:cs typeface="Arial" pitchFamily="34" charset="0"/>
              </a:rPr>
              <a:t>triển</a:t>
            </a:r>
            <a:r>
              <a:rPr lang="en-US" sz="2600" b="1">
                <a:latin typeface="Arial" pitchFamily="34" charset="0"/>
                <a:cs typeface="Arial" pitchFamily="34" charset="0"/>
              </a:rPr>
              <a:t> </a:t>
            </a:r>
            <a:r>
              <a:rPr lang="en-US" sz="2600" b="1" err="1">
                <a:latin typeface="Arial" pitchFamily="34" charset="0"/>
                <a:cs typeface="Arial" pitchFamily="34" charset="0"/>
              </a:rPr>
              <a:t>không</a:t>
            </a:r>
            <a:r>
              <a:rPr lang="en-US" sz="2600" b="1">
                <a:latin typeface="Arial" pitchFamily="34" charset="0"/>
                <a:cs typeface="Arial" pitchFamily="34" charset="0"/>
              </a:rPr>
              <a:t> </a:t>
            </a:r>
            <a:r>
              <a:rPr lang="en-US" sz="2600" b="1" err="1">
                <a:latin typeface="Arial" pitchFamily="34" charset="0"/>
                <a:cs typeface="Arial" pitchFamily="34" charset="0"/>
              </a:rPr>
              <a:t>ngừng</a:t>
            </a:r>
            <a:r>
              <a:rPr lang="en-US" sz="2600" b="1">
                <a:latin typeface="Arial" pitchFamily="34" charset="0"/>
                <a:cs typeface="Arial" pitchFamily="34" charset="0"/>
              </a:rPr>
              <a:t> </a:t>
            </a:r>
            <a:r>
              <a:rPr lang="en-US" sz="2600" b="1" err="1">
                <a:latin typeface="Arial" pitchFamily="34" charset="0"/>
                <a:cs typeface="Arial" pitchFamily="34" charset="0"/>
              </a:rPr>
              <a:t>của</a:t>
            </a:r>
            <a:r>
              <a:rPr lang="en-US" sz="2600" b="1">
                <a:latin typeface="Arial" pitchFamily="34" charset="0"/>
                <a:cs typeface="Arial" pitchFamily="34" charset="0"/>
              </a:rPr>
              <a:t> </a:t>
            </a:r>
            <a:r>
              <a:rPr lang="en-US" sz="2600" b="1" err="1">
                <a:latin typeface="Arial" pitchFamily="34" charset="0"/>
                <a:cs typeface="Arial" pitchFamily="34" charset="0"/>
              </a:rPr>
              <a:t>khoa</a:t>
            </a:r>
            <a:r>
              <a:rPr lang="en-US" sz="2600" b="1">
                <a:latin typeface="Arial" pitchFamily="34" charset="0"/>
                <a:cs typeface="Arial" pitchFamily="34" charset="0"/>
              </a:rPr>
              <a:t> </a:t>
            </a:r>
            <a:r>
              <a:rPr lang="en-US" sz="2600" b="1" err="1">
                <a:latin typeface="Arial" pitchFamily="34" charset="0"/>
                <a:cs typeface="Arial" pitchFamily="34" charset="0"/>
              </a:rPr>
              <a:t>học</a:t>
            </a:r>
            <a:r>
              <a:rPr lang="en-US" sz="2600" b="1">
                <a:latin typeface="Arial" pitchFamily="34" charset="0"/>
                <a:cs typeface="Arial" pitchFamily="34" charset="0"/>
              </a:rPr>
              <a:t>, </a:t>
            </a:r>
            <a:r>
              <a:rPr lang="en-US" sz="2600" b="1" err="1">
                <a:latin typeface="Arial" pitchFamily="34" charset="0"/>
                <a:cs typeface="Arial" pitchFamily="34" charset="0"/>
              </a:rPr>
              <a:t>công</a:t>
            </a:r>
            <a:r>
              <a:rPr lang="en-US" sz="2600" b="1">
                <a:latin typeface="Arial" pitchFamily="34" charset="0"/>
                <a:cs typeface="Arial" pitchFamily="34" charset="0"/>
              </a:rPr>
              <a:t> </a:t>
            </a:r>
            <a:r>
              <a:rPr lang="en-US" sz="2600" b="1" err="1">
                <a:latin typeface="Arial" pitchFamily="34" charset="0"/>
                <a:cs typeface="Arial" pitchFamily="34" charset="0"/>
              </a:rPr>
              <a:t>nghệ</a:t>
            </a:r>
            <a:r>
              <a:rPr lang="en-US" sz="2600" b="1">
                <a:latin typeface="Arial" pitchFamily="34" charset="0"/>
                <a:cs typeface="Arial" pitchFamily="34" charset="0"/>
              </a:rPr>
              <a:t> </a:t>
            </a:r>
            <a:r>
              <a:rPr lang="en-US" sz="2600" b="1" err="1">
                <a:latin typeface="Arial" pitchFamily="34" charset="0"/>
                <a:cs typeface="Arial" pitchFamily="34" charset="0"/>
              </a:rPr>
              <a:t>đã</a:t>
            </a:r>
            <a:r>
              <a:rPr lang="en-US" sz="2600" b="1">
                <a:latin typeface="Arial" pitchFamily="34" charset="0"/>
                <a:cs typeface="Arial" pitchFamily="34" charset="0"/>
              </a:rPr>
              <a:t> </a:t>
            </a:r>
            <a:r>
              <a:rPr lang="en-US" sz="2600" b="1" err="1">
                <a:latin typeface="Arial" pitchFamily="34" charset="0"/>
                <a:cs typeface="Arial" pitchFamily="34" charset="0"/>
              </a:rPr>
              <a:t>và</a:t>
            </a:r>
            <a:r>
              <a:rPr lang="en-US" sz="2600" b="1">
                <a:latin typeface="Arial" pitchFamily="34" charset="0"/>
                <a:cs typeface="Arial" pitchFamily="34" charset="0"/>
              </a:rPr>
              <a:t> </a:t>
            </a:r>
            <a:r>
              <a:rPr lang="en-US" sz="2600" b="1" err="1">
                <a:latin typeface="Arial" pitchFamily="34" charset="0"/>
                <a:cs typeface="Arial" pitchFamily="34" charset="0"/>
              </a:rPr>
              <a:t>đang</a:t>
            </a:r>
            <a:r>
              <a:rPr lang="en-US" sz="2600" b="1">
                <a:latin typeface="Arial" pitchFamily="34" charset="0"/>
                <a:cs typeface="Arial" pitchFamily="34" charset="0"/>
              </a:rPr>
              <a:t> </a:t>
            </a:r>
            <a:r>
              <a:rPr lang="en-US" sz="2600" b="1" err="1">
                <a:latin typeface="Arial" pitchFamily="34" charset="0"/>
                <a:cs typeface="Arial" pitchFamily="34" charset="0"/>
              </a:rPr>
              <a:t>tác</a:t>
            </a:r>
            <a:r>
              <a:rPr lang="en-US" sz="2600" b="1">
                <a:latin typeface="Arial" pitchFamily="34" charset="0"/>
                <a:cs typeface="Arial" pitchFamily="34" charset="0"/>
              </a:rPr>
              <a:t> </a:t>
            </a:r>
            <a:r>
              <a:rPr lang="en-US" sz="2600" b="1" err="1">
                <a:latin typeface="Arial" pitchFamily="34" charset="0"/>
                <a:cs typeface="Arial" pitchFamily="34" charset="0"/>
              </a:rPr>
              <a:t>động</a:t>
            </a:r>
            <a:r>
              <a:rPr lang="en-US" sz="2600" b="1">
                <a:latin typeface="Arial" pitchFamily="34" charset="0"/>
                <a:cs typeface="Arial" pitchFamily="34" charset="0"/>
              </a:rPr>
              <a:t> </a:t>
            </a:r>
            <a:r>
              <a:rPr lang="en-US" sz="2600" b="1" err="1">
                <a:latin typeface="Arial" pitchFamily="34" charset="0"/>
                <a:cs typeface="Arial" pitchFamily="34" charset="0"/>
              </a:rPr>
              <a:t>trực</a:t>
            </a:r>
            <a:r>
              <a:rPr lang="en-US" sz="2600" b="1">
                <a:latin typeface="Arial" pitchFamily="34" charset="0"/>
                <a:cs typeface="Arial" pitchFamily="34" charset="0"/>
              </a:rPr>
              <a:t> </a:t>
            </a:r>
            <a:r>
              <a:rPr lang="en-US" sz="2600" b="1" err="1">
                <a:latin typeface="Arial" pitchFamily="34" charset="0"/>
                <a:cs typeface="Arial" pitchFamily="34" charset="0"/>
              </a:rPr>
              <a:t>tiếp</a:t>
            </a:r>
            <a:r>
              <a:rPr lang="en-US" sz="2600" b="1">
                <a:latin typeface="Arial" pitchFamily="34" charset="0"/>
                <a:cs typeface="Arial" pitchFamily="34" charset="0"/>
              </a:rPr>
              <a:t> </a:t>
            </a:r>
            <a:r>
              <a:rPr lang="en-US" sz="2600" b="1" err="1">
                <a:latin typeface="Arial" pitchFamily="34" charset="0"/>
                <a:cs typeface="Arial" pitchFamily="34" charset="0"/>
              </a:rPr>
              <a:t>đến</a:t>
            </a:r>
            <a:r>
              <a:rPr lang="en-US" sz="2600" b="1">
                <a:latin typeface="Arial" pitchFamily="34" charset="0"/>
                <a:cs typeface="Arial" pitchFamily="34" charset="0"/>
              </a:rPr>
              <a:t> </a:t>
            </a:r>
            <a:r>
              <a:rPr lang="en-US" sz="2600" b="1" err="1">
                <a:latin typeface="Arial" pitchFamily="34" charset="0"/>
                <a:cs typeface="Arial" pitchFamily="34" charset="0"/>
              </a:rPr>
              <a:t>đạo</a:t>
            </a:r>
            <a:r>
              <a:rPr lang="en-US" sz="2600" b="1">
                <a:latin typeface="Arial" pitchFamily="34" charset="0"/>
                <a:cs typeface="Arial" pitchFamily="34" charset="0"/>
              </a:rPr>
              <a:t> </a:t>
            </a:r>
            <a:r>
              <a:rPr lang="en-US" sz="2600" b="1" err="1">
                <a:latin typeface="Arial" pitchFamily="34" charset="0"/>
                <a:cs typeface="Arial" pitchFamily="34" charset="0"/>
              </a:rPr>
              <a:t>đức</a:t>
            </a:r>
            <a:r>
              <a:rPr lang="en-US" sz="2600" b="1">
                <a:latin typeface="Arial" pitchFamily="34" charset="0"/>
                <a:cs typeface="Arial" pitchFamily="34" charset="0"/>
              </a:rPr>
              <a:t>, </a:t>
            </a:r>
            <a:r>
              <a:rPr lang="en-US" sz="2600" b="1" err="1">
                <a:latin typeface="Arial" pitchFamily="34" charset="0"/>
                <a:cs typeface="Arial" pitchFamily="34" charset="0"/>
              </a:rPr>
              <a:t>lối</a:t>
            </a:r>
            <a:r>
              <a:rPr lang="en-US" sz="2600" b="1">
                <a:latin typeface="Arial" pitchFamily="34" charset="0"/>
                <a:cs typeface="Arial" pitchFamily="34" charset="0"/>
              </a:rPr>
              <a:t> </a:t>
            </a:r>
            <a:r>
              <a:rPr lang="en-US" sz="2600" b="1" err="1">
                <a:latin typeface="Arial" pitchFamily="34" charset="0"/>
                <a:cs typeface="Arial" pitchFamily="34" charset="0"/>
              </a:rPr>
              <a:t>sống</a:t>
            </a:r>
            <a:r>
              <a:rPr lang="en-US" sz="2600" b="1">
                <a:latin typeface="Arial" pitchFamily="34" charset="0"/>
                <a:cs typeface="Arial" pitchFamily="34" charset="0"/>
              </a:rPr>
              <a:t>  </a:t>
            </a:r>
            <a:r>
              <a:rPr lang="en-US" sz="2600" b="1" err="1">
                <a:latin typeface="Arial" pitchFamily="34" charset="0"/>
                <a:cs typeface="Arial" pitchFamily="34" charset="0"/>
              </a:rPr>
              <a:t>của</a:t>
            </a:r>
            <a:r>
              <a:rPr lang="en-US" sz="2600" b="1">
                <a:latin typeface="Arial" pitchFamily="34" charset="0"/>
                <a:cs typeface="Arial" pitchFamily="34" charset="0"/>
              </a:rPr>
              <a:t>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13" name="Rectangle 12"/>
          <p:cNvSpPr/>
          <p:nvPr/>
        </p:nvSpPr>
        <p:spPr>
          <a:xfrm>
            <a:off x="0" y="3429000"/>
            <a:ext cx="9144000" cy="892552"/>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err="1" smtClean="0">
                <a:latin typeface="Arial" pitchFamily="34" charset="0"/>
                <a:cs typeface="Arial" pitchFamily="34" charset="0"/>
              </a:rPr>
              <a:t>Sự</a:t>
            </a:r>
            <a:r>
              <a:rPr lang="en-US" sz="2600" b="1" smtClean="0">
                <a:latin typeface="Arial" pitchFamily="34" charset="0"/>
                <a:cs typeface="Arial" pitchFamily="34" charset="0"/>
              </a:rPr>
              <a:t> </a:t>
            </a:r>
            <a:r>
              <a:rPr lang="en-US" sz="2600" b="1" err="1">
                <a:latin typeface="Arial" pitchFamily="34" charset="0"/>
                <a:cs typeface="Arial" pitchFamily="34" charset="0"/>
              </a:rPr>
              <a:t>quan</a:t>
            </a:r>
            <a:r>
              <a:rPr lang="en-US" sz="2600" b="1">
                <a:latin typeface="Arial" pitchFamily="34" charset="0"/>
                <a:cs typeface="Arial" pitchFamily="34" charset="0"/>
              </a:rPr>
              <a:t> </a:t>
            </a:r>
            <a:r>
              <a:rPr lang="en-US" sz="2600" b="1" err="1">
                <a:latin typeface="Arial" pitchFamily="34" charset="0"/>
                <a:cs typeface="Arial" pitchFamily="34" charset="0"/>
              </a:rPr>
              <a:t>tâm</a:t>
            </a:r>
            <a:r>
              <a:rPr lang="en-US" sz="2600" b="1">
                <a:latin typeface="Arial" pitchFamily="34" charset="0"/>
                <a:cs typeface="Arial" pitchFamily="34" charset="0"/>
              </a:rPr>
              <a:t> </a:t>
            </a:r>
            <a:r>
              <a:rPr lang="en-US" sz="2600" b="1" err="1">
                <a:latin typeface="Arial" pitchFamily="34" charset="0"/>
                <a:cs typeface="Arial" pitchFamily="34" charset="0"/>
              </a:rPr>
              <a:t>giáo</a:t>
            </a:r>
            <a:r>
              <a:rPr lang="en-US" sz="2600" b="1">
                <a:latin typeface="Arial" pitchFamily="34" charset="0"/>
                <a:cs typeface="Arial" pitchFamily="34" charset="0"/>
              </a:rPr>
              <a:t> </a:t>
            </a:r>
            <a:r>
              <a:rPr lang="en-US" sz="2600" b="1" err="1">
                <a:latin typeface="Arial" pitchFamily="34" charset="0"/>
                <a:cs typeface="Arial" pitchFamily="34" charset="0"/>
              </a:rPr>
              <a:t>dục</a:t>
            </a:r>
            <a:r>
              <a:rPr lang="en-US" sz="2600" b="1">
                <a:latin typeface="Arial" pitchFamily="34" charset="0"/>
                <a:cs typeface="Arial" pitchFamily="34" charset="0"/>
              </a:rPr>
              <a:t> </a:t>
            </a:r>
            <a:r>
              <a:rPr lang="en-US" sz="2600" b="1" err="1">
                <a:latin typeface="Arial" pitchFamily="34" charset="0"/>
                <a:cs typeface="Arial" pitchFamily="34" charset="0"/>
              </a:rPr>
              <a:t>của</a:t>
            </a:r>
            <a:r>
              <a:rPr lang="en-US" sz="2600" b="1">
                <a:latin typeface="Arial" pitchFamily="34" charset="0"/>
                <a:cs typeface="Arial" pitchFamily="34" charset="0"/>
              </a:rPr>
              <a:t> </a:t>
            </a:r>
            <a:r>
              <a:rPr lang="en-US" sz="2600" b="1" err="1">
                <a:latin typeface="Arial" pitchFamily="34" charset="0"/>
                <a:cs typeface="Arial" pitchFamily="34" charset="0"/>
              </a:rPr>
              <a:t>gia</a:t>
            </a:r>
            <a:r>
              <a:rPr lang="en-US" sz="2600" b="1">
                <a:latin typeface="Arial" pitchFamily="34" charset="0"/>
                <a:cs typeface="Arial" pitchFamily="34" charset="0"/>
              </a:rPr>
              <a:t> </a:t>
            </a:r>
            <a:r>
              <a:rPr lang="en-US" sz="2600" b="1" err="1">
                <a:latin typeface="Arial" pitchFamily="34" charset="0"/>
                <a:cs typeface="Arial" pitchFamily="34" charset="0"/>
              </a:rPr>
              <a:t>đình</a:t>
            </a:r>
            <a:r>
              <a:rPr lang="en-US" sz="2600" b="1">
                <a:latin typeface="Arial" pitchFamily="34" charset="0"/>
                <a:cs typeface="Arial" pitchFamily="34" charset="0"/>
              </a:rPr>
              <a:t>, </a:t>
            </a:r>
            <a:r>
              <a:rPr lang="en-US" sz="2600" b="1" err="1">
                <a:latin typeface="Arial" pitchFamily="34" charset="0"/>
                <a:cs typeface="Arial" pitchFamily="34" charset="0"/>
              </a:rPr>
              <a:t>xã</a:t>
            </a:r>
            <a:r>
              <a:rPr lang="en-US" sz="2600" b="1">
                <a:latin typeface="Arial" pitchFamily="34" charset="0"/>
                <a:cs typeface="Arial" pitchFamily="34" charset="0"/>
              </a:rPr>
              <a:t> </a:t>
            </a:r>
            <a:r>
              <a:rPr lang="en-US" sz="2600" b="1" err="1">
                <a:latin typeface="Arial" pitchFamily="34" charset="0"/>
                <a:cs typeface="Arial" pitchFamily="34" charset="0"/>
              </a:rPr>
              <a:t>hội</a:t>
            </a:r>
            <a:r>
              <a:rPr lang="en-US" sz="2600" b="1">
                <a:latin typeface="Arial" pitchFamily="34" charset="0"/>
                <a:cs typeface="Arial" pitchFamily="34" charset="0"/>
              </a:rPr>
              <a:t> </a:t>
            </a:r>
            <a:r>
              <a:rPr lang="en-US" sz="2600" b="1" err="1" smtClean="0">
                <a:latin typeface="Arial" pitchFamily="34" charset="0"/>
                <a:cs typeface="Arial" pitchFamily="34" charset="0"/>
              </a:rPr>
              <a:t>chưa</a:t>
            </a:r>
            <a:r>
              <a:rPr lang="en-US" sz="2600" b="1" smtClean="0">
                <a:latin typeface="Arial" pitchFamily="34" charset="0"/>
                <a:cs typeface="Arial" pitchFamily="34" charset="0"/>
              </a:rPr>
              <a:t> </a:t>
            </a:r>
            <a:r>
              <a:rPr lang="en-US" sz="2600" b="1" err="1" smtClean="0">
                <a:latin typeface="Arial" pitchFamily="34" charset="0"/>
                <a:cs typeface="Arial" pitchFamily="34" charset="0"/>
              </a:rPr>
              <a:t>cao</a:t>
            </a:r>
            <a:r>
              <a:rPr lang="en-US" sz="2600" b="1" smtClean="0">
                <a:latin typeface="Arial" pitchFamily="34" charset="0"/>
                <a:cs typeface="Arial" pitchFamily="34" charset="0"/>
              </a:rPr>
              <a:t> </a:t>
            </a:r>
            <a:r>
              <a:rPr lang="en-US" sz="2600" b="1" err="1" smtClean="0">
                <a:latin typeface="Arial" pitchFamily="34" charset="0"/>
                <a:cs typeface="Arial" pitchFamily="34" charset="0"/>
              </a:rPr>
              <a:t>làm</a:t>
            </a:r>
            <a:r>
              <a:rPr lang="en-US" sz="2600" b="1" smtClean="0">
                <a:latin typeface="Arial" pitchFamily="34" charset="0"/>
                <a:cs typeface="Arial" pitchFamily="34" charset="0"/>
              </a:rPr>
              <a:t> </a:t>
            </a:r>
            <a:r>
              <a:rPr lang="en-US" sz="2600" b="1" err="1" smtClean="0">
                <a:latin typeface="Arial" pitchFamily="34" charset="0"/>
                <a:cs typeface="Arial" pitchFamily="34" charset="0"/>
              </a:rPr>
              <a:t>ảnh</a:t>
            </a:r>
            <a:r>
              <a:rPr lang="en-US" sz="2600" b="1" smtClean="0">
                <a:latin typeface="Arial" pitchFamily="34" charset="0"/>
                <a:cs typeface="Arial" pitchFamily="34" charset="0"/>
              </a:rPr>
              <a:t> </a:t>
            </a:r>
            <a:r>
              <a:rPr lang="en-US" sz="2600" b="1" err="1" smtClean="0">
                <a:latin typeface="Arial" pitchFamily="34" charset="0"/>
                <a:cs typeface="Arial" pitchFamily="34" charset="0"/>
              </a:rPr>
              <a:t>hưởng</a:t>
            </a:r>
            <a:r>
              <a:rPr lang="en-US" sz="2600" b="1" smtClean="0">
                <a:latin typeface="Arial" pitchFamily="34" charset="0"/>
                <a:cs typeface="Arial" pitchFamily="34" charset="0"/>
              </a:rPr>
              <a:t> </a:t>
            </a:r>
            <a:r>
              <a:rPr lang="en-US" sz="2600" b="1" err="1" smtClean="0">
                <a:latin typeface="Arial" pitchFamily="34" charset="0"/>
                <a:cs typeface="Arial" pitchFamily="34" charset="0"/>
              </a:rPr>
              <a:t>đến</a:t>
            </a:r>
            <a:r>
              <a:rPr lang="en-US" sz="2600" b="1" smtClean="0">
                <a:latin typeface="Arial" pitchFamily="34" charset="0"/>
                <a:cs typeface="Arial" pitchFamily="34" charset="0"/>
              </a:rPr>
              <a:t> </a:t>
            </a:r>
            <a:r>
              <a:rPr lang="en-US" sz="2600" b="1" err="1" smtClean="0">
                <a:latin typeface="Arial" pitchFamily="34" charset="0"/>
                <a:cs typeface="Arial" pitchFamily="34" charset="0"/>
              </a:rPr>
              <a:t>đạo</a:t>
            </a:r>
            <a:r>
              <a:rPr lang="en-US" sz="2600" b="1" smtClean="0">
                <a:latin typeface="Arial" pitchFamily="34" charset="0"/>
                <a:cs typeface="Arial" pitchFamily="34" charset="0"/>
              </a:rPr>
              <a:t> </a:t>
            </a:r>
            <a:r>
              <a:rPr lang="en-US" sz="2600" b="1" err="1" smtClean="0">
                <a:latin typeface="Arial" pitchFamily="34" charset="0"/>
                <a:cs typeface="Arial" pitchFamily="34" charset="0"/>
              </a:rPr>
              <a:t>đức</a:t>
            </a:r>
            <a:r>
              <a:rPr lang="en-US" sz="2600" b="1" smtClean="0">
                <a:latin typeface="Arial" pitchFamily="34" charset="0"/>
                <a:cs typeface="Arial" pitchFamily="34" charset="0"/>
              </a:rPr>
              <a:t>, </a:t>
            </a:r>
            <a:r>
              <a:rPr lang="en-US" sz="2600" b="1" err="1" smtClean="0">
                <a:latin typeface="Arial" pitchFamily="34" charset="0"/>
                <a:cs typeface="Arial" pitchFamily="34" charset="0"/>
              </a:rPr>
              <a:t>lối</a:t>
            </a:r>
            <a:r>
              <a:rPr lang="en-US" sz="2600" b="1" smtClean="0">
                <a:latin typeface="Arial" pitchFamily="34" charset="0"/>
                <a:cs typeface="Arial" pitchFamily="34" charset="0"/>
              </a:rPr>
              <a:t> </a:t>
            </a:r>
            <a:r>
              <a:rPr lang="en-US" sz="2600" b="1" err="1" smtClean="0">
                <a:latin typeface="Arial" pitchFamily="34" charset="0"/>
                <a:cs typeface="Arial" pitchFamily="34" charset="0"/>
              </a:rPr>
              <a:t>sống</a:t>
            </a:r>
            <a:r>
              <a:rPr lang="en-US" sz="2600" b="1" smtClean="0">
                <a:latin typeface="Arial" pitchFamily="34" charset="0"/>
                <a:cs typeface="Arial" pitchFamily="34" charset="0"/>
              </a:rPr>
              <a:t> </a:t>
            </a:r>
            <a:r>
              <a:rPr lang="en-US" sz="2600" b="1" err="1" smtClean="0">
                <a:latin typeface="Arial" pitchFamily="34" charset="0"/>
                <a:cs typeface="Arial" pitchFamily="34" charset="0"/>
              </a:rPr>
              <a:t>của</a:t>
            </a:r>
            <a:r>
              <a:rPr lang="en-US" sz="2600" b="1" smtClean="0">
                <a:latin typeface="Arial" pitchFamily="34" charset="0"/>
                <a:cs typeface="Arial" pitchFamily="34" charset="0"/>
              </a:rPr>
              <a:t> SV.</a:t>
            </a:r>
            <a:endParaRPr lang="en-US" sz="2600" b="1">
              <a:latin typeface="Arial" pitchFamily="34" charset="0"/>
              <a:cs typeface="Arial" pitchFamily="34" charset="0"/>
            </a:endParaRPr>
          </a:p>
        </p:txBody>
      </p:sp>
      <p:sp>
        <p:nvSpPr>
          <p:cNvPr id="14" name="Rectangle 13"/>
          <p:cNvSpPr/>
          <p:nvPr/>
        </p:nvSpPr>
        <p:spPr>
          <a:xfrm>
            <a:off x="0" y="4343400"/>
            <a:ext cx="9144000" cy="2492990"/>
          </a:xfrm>
          <a:prstGeom prst="rect">
            <a:avLst/>
          </a:prstGeom>
        </p:spPr>
        <p:txBody>
          <a:bodyPr wrap="square">
            <a:spAutoFit/>
          </a:bodyPr>
          <a:lstStyle/>
          <a:p>
            <a:pPr indent="457200" algn="just"/>
            <a:r>
              <a:rPr lang="en-US" sz="2600" b="1">
                <a:latin typeface="Arial" pitchFamily="34" charset="0"/>
                <a:cs typeface="Arial" pitchFamily="34" charset="0"/>
              </a:rPr>
              <a:t> </a:t>
            </a:r>
            <a:r>
              <a:rPr lang="en-US" sz="2600" b="1" smtClean="0">
                <a:latin typeface="Arial" pitchFamily="34" charset="0"/>
                <a:cs typeface="Arial" pitchFamily="34" charset="0"/>
              </a:rPr>
              <a:t>  X</a:t>
            </a:r>
            <a:r>
              <a:rPr lang="vi-VN" sz="2600" b="1">
                <a:latin typeface="Arial" pitchFamily="34" charset="0"/>
                <a:cs typeface="Arial" pitchFamily="34" charset="0"/>
              </a:rPr>
              <a:t>ây dựng lối sống đẹp, lành mạnh</a:t>
            </a:r>
            <a:r>
              <a:rPr lang="en-US" sz="2600" b="1">
                <a:latin typeface="Arial" pitchFamily="34" charset="0"/>
                <a:cs typeface="Arial" pitchFamily="34" charset="0"/>
              </a:rPr>
              <a:t>, </a:t>
            </a:r>
            <a:r>
              <a:rPr lang="en-US" sz="2600" b="1" err="1">
                <a:latin typeface="Arial" pitchFamily="34" charset="0"/>
                <a:cs typeface="Arial" pitchFamily="34" charset="0"/>
              </a:rPr>
              <a:t>có</a:t>
            </a:r>
            <a:r>
              <a:rPr lang="en-US" sz="2600" b="1">
                <a:latin typeface="Arial" pitchFamily="34" charset="0"/>
                <a:cs typeface="Arial" pitchFamily="34" charset="0"/>
              </a:rPr>
              <a:t> </a:t>
            </a:r>
            <a:r>
              <a:rPr lang="en-US" sz="2600" b="1" err="1">
                <a:latin typeface="Arial" pitchFamily="34" charset="0"/>
                <a:cs typeface="Arial" pitchFamily="34" charset="0"/>
              </a:rPr>
              <a:t>mục</a:t>
            </a:r>
            <a:r>
              <a:rPr lang="en-US" sz="2600" b="1">
                <a:latin typeface="Arial" pitchFamily="34" charset="0"/>
                <a:cs typeface="Arial" pitchFamily="34" charset="0"/>
              </a:rPr>
              <a:t> </a:t>
            </a:r>
            <a:r>
              <a:rPr lang="en-US" sz="2600" b="1" err="1">
                <a:latin typeface="Arial" pitchFamily="34" charset="0"/>
                <a:cs typeface="Arial" pitchFamily="34" charset="0"/>
              </a:rPr>
              <a:t>tiêu</a:t>
            </a:r>
            <a:r>
              <a:rPr lang="en-US" sz="2600" b="1">
                <a:latin typeface="Arial" pitchFamily="34" charset="0"/>
                <a:cs typeface="Arial" pitchFamily="34" charset="0"/>
              </a:rPr>
              <a:t>, </a:t>
            </a:r>
            <a:r>
              <a:rPr lang="en-US" sz="2600" b="1" err="1">
                <a:latin typeface="Arial" pitchFamily="34" charset="0"/>
                <a:cs typeface="Arial" pitchFamily="34" charset="0"/>
              </a:rPr>
              <a:t>có</a:t>
            </a:r>
            <a:r>
              <a:rPr lang="en-US" sz="2600" b="1">
                <a:latin typeface="Arial" pitchFamily="34" charset="0"/>
                <a:cs typeface="Arial" pitchFamily="34" charset="0"/>
              </a:rPr>
              <a:t> </a:t>
            </a:r>
            <a:r>
              <a:rPr lang="en-US" sz="2600" b="1" err="1">
                <a:latin typeface="Arial" pitchFamily="34" charset="0"/>
                <a:cs typeface="Arial" pitchFamily="34" charset="0"/>
              </a:rPr>
              <a:t>lý</a:t>
            </a:r>
            <a:r>
              <a:rPr lang="en-US" sz="2600" b="1">
                <a:latin typeface="Arial" pitchFamily="34" charset="0"/>
                <a:cs typeface="Arial" pitchFamily="34" charset="0"/>
              </a:rPr>
              <a:t> </a:t>
            </a:r>
            <a:r>
              <a:rPr lang="en-US" sz="2600" b="1" err="1">
                <a:latin typeface="Arial" pitchFamily="34" charset="0"/>
                <a:cs typeface="Arial" pitchFamily="34" charset="0"/>
              </a:rPr>
              <a:t>tưởng</a:t>
            </a:r>
            <a:r>
              <a:rPr lang="vi-VN" sz="2600" b="1">
                <a:latin typeface="Arial" pitchFamily="34" charset="0"/>
                <a:cs typeface="Arial" pitchFamily="34" charset="0"/>
              </a:rPr>
              <a:t> cho </a:t>
            </a:r>
            <a:r>
              <a:rPr lang="en-US" sz="2600" b="1" smtClean="0">
                <a:latin typeface="Arial" pitchFamily="34" charset="0"/>
                <a:cs typeface="Arial" pitchFamily="34" charset="0"/>
              </a:rPr>
              <a:t>SV, </a:t>
            </a:r>
            <a:r>
              <a:rPr lang="vi-VN" sz="2600" b="1">
                <a:latin typeface="Arial" pitchFamily="34" charset="0"/>
                <a:cs typeface="Arial" pitchFamily="34" charset="0"/>
              </a:rPr>
              <a:t>là một công việc cốt lõi của việc hình thành phát triển nhân cách con người mới, </a:t>
            </a:r>
            <a:r>
              <a:rPr lang="en-US" sz="2600" b="1" err="1" smtClean="0">
                <a:latin typeface="Arial" pitchFamily="34" charset="0"/>
                <a:cs typeface="Arial" pitchFamily="34" charset="0"/>
              </a:rPr>
              <a:t>góp</a:t>
            </a:r>
            <a:r>
              <a:rPr lang="en-US" sz="2600" b="1" smtClean="0">
                <a:latin typeface="Arial" pitchFamily="34" charset="0"/>
                <a:cs typeface="Arial" pitchFamily="34" charset="0"/>
              </a:rPr>
              <a:t> </a:t>
            </a:r>
            <a:r>
              <a:rPr lang="en-US" sz="2600" b="1" err="1">
                <a:latin typeface="Arial" pitchFamily="34" charset="0"/>
                <a:cs typeface="Arial" pitchFamily="34" charset="0"/>
              </a:rPr>
              <a:t>phần</a:t>
            </a:r>
            <a:r>
              <a:rPr lang="en-US" sz="2600" b="1">
                <a:latin typeface="Arial" pitchFamily="34" charset="0"/>
                <a:cs typeface="Arial" pitchFamily="34" charset="0"/>
              </a:rPr>
              <a:t> </a:t>
            </a:r>
            <a:r>
              <a:rPr lang="en-US" sz="2600" b="1" err="1">
                <a:latin typeface="Arial" pitchFamily="34" charset="0"/>
                <a:cs typeface="Arial" pitchFamily="34" charset="0"/>
              </a:rPr>
              <a:t>đào</a:t>
            </a:r>
            <a:r>
              <a:rPr lang="en-US" sz="2600" b="1">
                <a:latin typeface="Arial" pitchFamily="34" charset="0"/>
                <a:cs typeface="Arial" pitchFamily="34" charset="0"/>
              </a:rPr>
              <a:t> </a:t>
            </a:r>
            <a:r>
              <a:rPr lang="en-US" sz="2600" b="1" err="1">
                <a:latin typeface="Arial" pitchFamily="34" charset="0"/>
                <a:cs typeface="Arial" pitchFamily="34" charset="0"/>
              </a:rPr>
              <a:t>tạo</a:t>
            </a:r>
            <a:r>
              <a:rPr lang="en-US" sz="2600" b="1">
                <a:latin typeface="Arial" pitchFamily="34" charset="0"/>
                <a:cs typeface="Arial" pitchFamily="34" charset="0"/>
              </a:rPr>
              <a:t> </a:t>
            </a:r>
            <a:r>
              <a:rPr lang="en-US" sz="2600" b="1" err="1">
                <a:latin typeface="Arial" pitchFamily="34" charset="0"/>
                <a:cs typeface="Arial" pitchFamily="34" charset="0"/>
              </a:rPr>
              <a:t>nguồn</a:t>
            </a:r>
            <a:r>
              <a:rPr lang="en-US" sz="2600" b="1">
                <a:latin typeface="Arial" pitchFamily="34" charset="0"/>
                <a:cs typeface="Arial" pitchFamily="34" charset="0"/>
              </a:rPr>
              <a:t> </a:t>
            </a:r>
            <a:r>
              <a:rPr lang="en-US" sz="2600" b="1" err="1">
                <a:latin typeface="Arial" pitchFamily="34" charset="0"/>
                <a:cs typeface="Arial" pitchFamily="34" charset="0"/>
              </a:rPr>
              <a:t>nhân</a:t>
            </a:r>
            <a:r>
              <a:rPr lang="en-US" sz="2600" b="1">
                <a:latin typeface="Arial" pitchFamily="34" charset="0"/>
                <a:cs typeface="Arial" pitchFamily="34" charset="0"/>
              </a:rPr>
              <a:t> </a:t>
            </a:r>
            <a:r>
              <a:rPr lang="en-US" sz="2600" b="1" err="1">
                <a:latin typeface="Arial" pitchFamily="34" charset="0"/>
                <a:cs typeface="Arial" pitchFamily="34" charset="0"/>
              </a:rPr>
              <a:t>lực</a:t>
            </a:r>
            <a:r>
              <a:rPr lang="en-US" sz="2600" b="1">
                <a:latin typeface="Arial" pitchFamily="34" charset="0"/>
                <a:cs typeface="Arial" pitchFamily="34" charset="0"/>
              </a:rPr>
              <a:t> </a:t>
            </a:r>
            <a:r>
              <a:rPr lang="en-US" sz="2600" b="1" err="1">
                <a:latin typeface="Arial" pitchFamily="34" charset="0"/>
                <a:cs typeface="Arial" pitchFamily="34" charset="0"/>
              </a:rPr>
              <a:t>trẻ</a:t>
            </a:r>
            <a:r>
              <a:rPr lang="en-US" sz="2600" b="1">
                <a:latin typeface="Arial" pitchFamily="34" charset="0"/>
                <a:cs typeface="Arial" pitchFamily="34" charset="0"/>
              </a:rPr>
              <a:t> </a:t>
            </a:r>
            <a:r>
              <a:rPr lang="en-US" sz="2600" b="1" err="1">
                <a:latin typeface="Arial" pitchFamily="34" charset="0"/>
                <a:cs typeface="Arial" pitchFamily="34" charset="0"/>
              </a:rPr>
              <a:t>chất</a:t>
            </a:r>
            <a:r>
              <a:rPr lang="en-US" sz="2600" b="1">
                <a:latin typeface="Arial" pitchFamily="34" charset="0"/>
                <a:cs typeface="Arial" pitchFamily="34" charset="0"/>
              </a:rPr>
              <a:t> </a:t>
            </a:r>
            <a:r>
              <a:rPr lang="en-US" sz="2600" b="1" err="1">
                <a:latin typeface="Arial" pitchFamily="34" charset="0"/>
                <a:cs typeface="Arial" pitchFamily="34" charset="0"/>
              </a:rPr>
              <a:t>lượng</a:t>
            </a:r>
            <a:r>
              <a:rPr lang="en-US" sz="2600" b="1">
                <a:latin typeface="Arial" pitchFamily="34" charset="0"/>
                <a:cs typeface="Arial" pitchFamily="34" charset="0"/>
              </a:rPr>
              <a:t> </a:t>
            </a:r>
            <a:r>
              <a:rPr lang="en-US" sz="2600" b="1" err="1">
                <a:latin typeface="Arial" pitchFamily="34" charset="0"/>
                <a:cs typeface="Arial" pitchFamily="34" charset="0"/>
              </a:rPr>
              <a:t>cao</a:t>
            </a:r>
            <a:r>
              <a:rPr lang="en-US" sz="2600" b="1">
                <a:latin typeface="Arial" pitchFamily="34" charset="0"/>
                <a:cs typeface="Arial" pitchFamily="34" charset="0"/>
              </a:rPr>
              <a:t>, </a:t>
            </a:r>
            <a:r>
              <a:rPr lang="en-US" sz="2600" b="1" err="1">
                <a:latin typeface="Arial" pitchFamily="34" charset="0"/>
                <a:cs typeface="Arial" pitchFamily="34" charset="0"/>
              </a:rPr>
              <a:t>đáp</a:t>
            </a:r>
            <a:r>
              <a:rPr lang="en-US" sz="2600" b="1">
                <a:latin typeface="Arial" pitchFamily="34" charset="0"/>
                <a:cs typeface="Arial" pitchFamily="34" charset="0"/>
              </a:rPr>
              <a:t> </a:t>
            </a:r>
            <a:r>
              <a:rPr lang="en-US" sz="2600" b="1" err="1">
                <a:latin typeface="Arial" pitchFamily="34" charset="0"/>
                <a:cs typeface="Arial" pitchFamily="34" charset="0"/>
              </a:rPr>
              <a:t>ứng</a:t>
            </a:r>
            <a:r>
              <a:rPr lang="en-US" sz="2600" b="1">
                <a:latin typeface="Arial" pitchFamily="34" charset="0"/>
                <a:cs typeface="Arial" pitchFamily="34" charset="0"/>
              </a:rPr>
              <a:t> </a:t>
            </a:r>
            <a:r>
              <a:rPr lang="en-US" sz="2600" b="1" err="1">
                <a:latin typeface="Arial" pitchFamily="34" charset="0"/>
                <a:cs typeface="Arial" pitchFamily="34" charset="0"/>
              </a:rPr>
              <a:t>yêu</a:t>
            </a:r>
            <a:r>
              <a:rPr lang="en-US" sz="2600" b="1">
                <a:latin typeface="Arial" pitchFamily="34" charset="0"/>
                <a:cs typeface="Arial" pitchFamily="34" charset="0"/>
              </a:rPr>
              <a:t> </a:t>
            </a:r>
            <a:r>
              <a:rPr lang="en-US" sz="2600" b="1" err="1">
                <a:latin typeface="Arial" pitchFamily="34" charset="0"/>
                <a:cs typeface="Arial" pitchFamily="34" charset="0"/>
              </a:rPr>
              <a:t>cầu</a:t>
            </a:r>
            <a:r>
              <a:rPr lang="en-US" sz="2600" b="1">
                <a:latin typeface="Arial" pitchFamily="34" charset="0"/>
                <a:cs typeface="Arial" pitchFamily="34" charset="0"/>
              </a:rPr>
              <a:t> </a:t>
            </a:r>
            <a:r>
              <a:rPr lang="en-US" sz="2600" b="1" err="1">
                <a:latin typeface="Arial" pitchFamily="34" charset="0"/>
                <a:cs typeface="Arial" pitchFamily="34" charset="0"/>
              </a:rPr>
              <a:t>ngày</a:t>
            </a:r>
            <a:r>
              <a:rPr lang="en-US" sz="2600" b="1">
                <a:latin typeface="Arial" pitchFamily="34" charset="0"/>
                <a:cs typeface="Arial" pitchFamily="34" charset="0"/>
              </a:rPr>
              <a:t> </a:t>
            </a:r>
            <a:r>
              <a:rPr lang="en-US" sz="2600" b="1" err="1">
                <a:latin typeface="Arial" pitchFamily="34" charset="0"/>
                <a:cs typeface="Arial" pitchFamily="34" charset="0"/>
              </a:rPr>
              <a:t>càng</a:t>
            </a:r>
            <a:r>
              <a:rPr lang="en-US" sz="2600" b="1">
                <a:latin typeface="Arial" pitchFamily="34" charset="0"/>
                <a:cs typeface="Arial" pitchFamily="34" charset="0"/>
              </a:rPr>
              <a:t> </a:t>
            </a:r>
            <a:r>
              <a:rPr lang="en-US" sz="2600" b="1" err="1">
                <a:latin typeface="Arial" pitchFamily="34" charset="0"/>
                <a:cs typeface="Arial" pitchFamily="34" charset="0"/>
              </a:rPr>
              <a:t>cao</a:t>
            </a:r>
            <a:r>
              <a:rPr lang="en-US" sz="2600" b="1">
                <a:latin typeface="Arial" pitchFamily="34" charset="0"/>
                <a:cs typeface="Arial" pitchFamily="34" charset="0"/>
              </a:rPr>
              <a:t> </a:t>
            </a:r>
            <a:r>
              <a:rPr lang="en-US" sz="2600" b="1" err="1">
                <a:latin typeface="Arial" pitchFamily="34" charset="0"/>
                <a:cs typeface="Arial" pitchFamily="34" charset="0"/>
              </a:rPr>
              <a:t>của</a:t>
            </a:r>
            <a:r>
              <a:rPr lang="en-US" sz="2600" b="1">
                <a:latin typeface="Arial" pitchFamily="34" charset="0"/>
                <a:cs typeface="Arial" pitchFamily="34" charset="0"/>
              </a:rPr>
              <a:t> </a:t>
            </a:r>
            <a:r>
              <a:rPr lang="en-US" sz="2600" b="1" err="1">
                <a:latin typeface="Arial" pitchFamily="34" charset="0"/>
                <a:cs typeface="Arial" pitchFamily="34" charset="0"/>
              </a:rPr>
              <a:t>xã</a:t>
            </a:r>
            <a:r>
              <a:rPr lang="en-US" sz="2600" b="1">
                <a:latin typeface="Arial" pitchFamily="34" charset="0"/>
                <a:cs typeface="Arial" pitchFamily="34" charset="0"/>
              </a:rPr>
              <a:t> </a:t>
            </a:r>
            <a:r>
              <a:rPr lang="en-US" sz="2600" b="1" err="1">
                <a:latin typeface="Arial" pitchFamily="34" charset="0"/>
                <a:cs typeface="Arial" pitchFamily="34" charset="0"/>
              </a:rPr>
              <a:t>hội</a:t>
            </a:r>
            <a:r>
              <a:rPr lang="en-US" sz="2600" b="1">
                <a:latin typeface="Arial" pitchFamily="34" charset="0"/>
                <a:cs typeface="Arial" pitchFamily="34" charset="0"/>
              </a:rPr>
              <a:t> </a:t>
            </a:r>
            <a:r>
              <a:rPr lang="en-US" sz="2600" b="1" err="1">
                <a:latin typeface="Arial" pitchFamily="34" charset="0"/>
                <a:cs typeface="Arial" pitchFamily="34" charset="0"/>
              </a:rPr>
              <a:t>và</a:t>
            </a:r>
            <a:r>
              <a:rPr lang="en-US" sz="2600" b="1">
                <a:latin typeface="Arial" pitchFamily="34" charset="0"/>
                <a:cs typeface="Arial" pitchFamily="34" charset="0"/>
              </a:rPr>
              <a:t> </a:t>
            </a:r>
            <a:r>
              <a:rPr lang="en-US" sz="2600" b="1" err="1">
                <a:latin typeface="Arial" pitchFamily="34" charset="0"/>
                <a:cs typeface="Arial" pitchFamily="34" charset="0"/>
              </a:rPr>
              <a:t>sự</a:t>
            </a:r>
            <a:r>
              <a:rPr lang="en-US" sz="2600" b="1">
                <a:latin typeface="Arial" pitchFamily="34" charset="0"/>
                <a:cs typeface="Arial" pitchFamily="34" charset="0"/>
              </a:rPr>
              <a:t> </a:t>
            </a:r>
            <a:r>
              <a:rPr lang="en-US" sz="2600" b="1" err="1">
                <a:latin typeface="Arial" pitchFamily="34" charset="0"/>
                <a:cs typeface="Arial" pitchFamily="34" charset="0"/>
              </a:rPr>
              <a:t>nghiệp</a:t>
            </a:r>
            <a:r>
              <a:rPr lang="en-US" sz="2600" b="1">
                <a:latin typeface="Arial" pitchFamily="34" charset="0"/>
                <a:cs typeface="Arial" pitchFamily="34" charset="0"/>
              </a:rPr>
              <a:t> </a:t>
            </a:r>
            <a:r>
              <a:rPr lang="en-US" sz="2600" b="1" err="1">
                <a:latin typeface="Arial" pitchFamily="34" charset="0"/>
                <a:cs typeface="Arial" pitchFamily="34" charset="0"/>
              </a:rPr>
              <a:t>xây</a:t>
            </a:r>
            <a:r>
              <a:rPr lang="en-US" sz="2600" b="1">
                <a:latin typeface="Arial" pitchFamily="34" charset="0"/>
                <a:cs typeface="Arial" pitchFamily="34" charset="0"/>
              </a:rPr>
              <a:t> </a:t>
            </a:r>
            <a:r>
              <a:rPr lang="en-US" sz="2600" b="1" err="1">
                <a:latin typeface="Arial" pitchFamily="34" charset="0"/>
                <a:cs typeface="Arial" pitchFamily="34" charset="0"/>
              </a:rPr>
              <a:t>dựng</a:t>
            </a:r>
            <a:r>
              <a:rPr lang="en-US" sz="2600" b="1">
                <a:latin typeface="Arial" pitchFamily="34" charset="0"/>
                <a:cs typeface="Arial" pitchFamily="34" charset="0"/>
              </a:rPr>
              <a:t> </a:t>
            </a:r>
            <a:r>
              <a:rPr lang="en-US" sz="2600" b="1" err="1">
                <a:latin typeface="Arial" pitchFamily="34" charset="0"/>
                <a:cs typeface="Arial" pitchFamily="34" charset="0"/>
              </a:rPr>
              <a:t>bảo</a:t>
            </a:r>
            <a:r>
              <a:rPr lang="en-US" sz="2600" b="1">
                <a:latin typeface="Arial" pitchFamily="34" charset="0"/>
                <a:cs typeface="Arial" pitchFamily="34" charset="0"/>
              </a:rPr>
              <a:t> </a:t>
            </a:r>
            <a:r>
              <a:rPr lang="en-US" sz="2600" b="1" err="1">
                <a:latin typeface="Arial" pitchFamily="34" charset="0"/>
                <a:cs typeface="Arial" pitchFamily="34" charset="0"/>
              </a:rPr>
              <a:t>vệ</a:t>
            </a:r>
            <a:r>
              <a:rPr lang="en-US" sz="2600" b="1">
                <a:latin typeface="Arial" pitchFamily="34" charset="0"/>
                <a:cs typeface="Arial" pitchFamily="34" charset="0"/>
              </a:rPr>
              <a:t> </a:t>
            </a:r>
            <a:r>
              <a:rPr lang="en-US" sz="2600" b="1" err="1">
                <a:latin typeface="Arial" pitchFamily="34" charset="0"/>
                <a:cs typeface="Arial" pitchFamily="34" charset="0"/>
              </a:rPr>
              <a:t>tổ</a:t>
            </a:r>
            <a:r>
              <a:rPr lang="en-US" sz="2600" b="1">
                <a:latin typeface="Arial" pitchFamily="34" charset="0"/>
                <a:cs typeface="Arial" pitchFamily="34" charset="0"/>
              </a:rPr>
              <a:t> </a:t>
            </a:r>
            <a:r>
              <a:rPr lang="en-US" sz="2600" b="1" err="1">
                <a:latin typeface="Arial" pitchFamily="34" charset="0"/>
                <a:cs typeface="Arial" pitchFamily="34" charset="0"/>
              </a:rPr>
              <a:t>quốc</a:t>
            </a:r>
            <a:r>
              <a:rPr lang="en-US" sz="2600" b="1">
                <a:latin typeface="Arial" pitchFamily="34" charset="0"/>
                <a:cs typeface="Arial" pitchFamily="34" charset="0"/>
              </a:rPr>
              <a:t>.</a:t>
            </a:r>
          </a:p>
        </p:txBody>
      </p:sp>
      <p:cxnSp>
        <p:nvCxnSpPr>
          <p:cNvPr id="4" name="Straight Arrow Connector 3"/>
          <p:cNvCxnSpPr/>
          <p:nvPr/>
        </p:nvCxnSpPr>
        <p:spPr>
          <a:xfrm>
            <a:off x="381000" y="4608876"/>
            <a:ext cx="381000" cy="0"/>
          </a:xfrm>
          <a:prstGeom prst="straightConnector1">
            <a:avLst/>
          </a:prstGeom>
          <a:ln w="28575">
            <a:solidFill>
              <a:schemeClr val="tx1"/>
            </a:solidFill>
            <a:tailEnd type="arrow"/>
          </a:ln>
        </p:spPr>
        <p:style>
          <a:lnRef idx="1">
            <a:schemeClr val="dk1"/>
          </a:lnRef>
          <a:fillRef idx="0">
            <a:schemeClr val="dk1"/>
          </a:fillRef>
          <a:effectRef idx="0">
            <a:schemeClr val="dk1"/>
          </a:effectRef>
          <a:fontRef idx="minor">
            <a:schemeClr val="tx1"/>
          </a:fontRef>
        </p:style>
      </p:cxnSp>
      <p:sp>
        <p:nvSpPr>
          <p:cNvPr id="2" name="Right Arrow 1">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5812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219200"/>
          </a:xfrm>
          <a:solidFill>
            <a:srgbClr val="92D050"/>
          </a:solidFill>
        </p:spPr>
        <p:txBody>
          <a:bodyPr>
            <a:noAutofit/>
          </a:bodyPr>
          <a:lstStyle/>
          <a:p>
            <a:pPr algn="just"/>
            <a:r>
              <a:rPr lang="en-US" sz="3600" smtClean="0">
                <a:solidFill>
                  <a:schemeClr val="tx1">
                    <a:lumMod val="95000"/>
                  </a:schemeClr>
                </a:solidFill>
                <a:effectLst/>
                <a:latin typeface="Arial" pitchFamily="34" charset="0"/>
                <a:cs typeface="Arial" pitchFamily="34" charset="0"/>
              </a:rPr>
              <a:t>2. Nội </a:t>
            </a:r>
            <a:r>
              <a:rPr lang="en-US" sz="3600">
                <a:solidFill>
                  <a:schemeClr val="tx1">
                    <a:lumMod val="95000"/>
                  </a:schemeClr>
                </a:solidFill>
                <a:effectLst/>
                <a:latin typeface="Arial" pitchFamily="34" charset="0"/>
                <a:cs typeface="Arial" pitchFamily="34" charset="0"/>
              </a:rPr>
              <a:t>dung giáo dục đạo đức, lối sống cho sinh viên trong nhà trường hiện nay</a:t>
            </a:r>
            <a:endParaRPr lang="en-US" sz="3600">
              <a:solidFill>
                <a:schemeClr val="tx1">
                  <a:lumMod val="95000"/>
                </a:schemeClr>
              </a:solidFill>
              <a:latin typeface="Arial" pitchFamily="34" charset="0"/>
              <a:cs typeface="Arial" pitchFamily="34" charset="0"/>
            </a:endParaRPr>
          </a:p>
        </p:txBody>
      </p:sp>
      <p:sp>
        <p:nvSpPr>
          <p:cNvPr id="3" name="Rectangle 2"/>
          <p:cNvSpPr/>
          <p:nvPr/>
        </p:nvSpPr>
        <p:spPr>
          <a:xfrm>
            <a:off x="0" y="1295400"/>
            <a:ext cx="9144000" cy="3693319"/>
          </a:xfrm>
          <a:prstGeom prst="rect">
            <a:avLst/>
          </a:prstGeom>
        </p:spPr>
        <p:txBody>
          <a:bodyPr wrap="square">
            <a:spAutoFit/>
          </a:bodyPr>
          <a:lstStyle/>
          <a:p>
            <a:pPr indent="465138" algn="just"/>
            <a:r>
              <a:rPr lang="en-US" sz="2600" b="1">
                <a:latin typeface="Arial" pitchFamily="34" charset="0"/>
                <a:cs typeface="Arial" pitchFamily="34" charset="0"/>
              </a:rPr>
              <a:t>Hội nghị tập huấn Công tác SV các trường Cao đẳng, Trung cấp hằng </a:t>
            </a:r>
            <a:r>
              <a:rPr lang="en-US" sz="2600" b="1" smtClean="0">
                <a:latin typeface="Arial" pitchFamily="34" charset="0"/>
                <a:cs typeface="Arial" pitchFamily="34" charset="0"/>
              </a:rPr>
              <a:t>năm </a:t>
            </a:r>
            <a:r>
              <a:rPr lang="en-US" sz="2600" b="1">
                <a:latin typeface="Arial" pitchFamily="34" charset="0"/>
                <a:cs typeface="Arial" pitchFamily="34" charset="0"/>
              </a:rPr>
              <a:t>đã tập trung đề cập tới những xu thế mới trong bối cảnh CMCN 4.0 về việc làm, tuyển dụng và đào tạo. Đó là sự dịch chuyển từ tìm việc làm sang tự tạo việc làm; từ tuyển dụng đã qua đào tạo sang tuyển dụng có thể đào tạo được; và từ đào tạo sang đào tạo là để học để học tiếp. Để thích ứng với bối cảnh đó, Hội nghị đã làm rõ những yêu cầu đặt </a:t>
            </a:r>
            <a:r>
              <a:rPr lang="en-US" sz="2600" b="1" smtClean="0">
                <a:latin typeface="Arial" pitchFamily="34" charset="0"/>
                <a:cs typeface="Arial" pitchFamily="34" charset="0"/>
              </a:rPr>
              <a:t>ra, là phải phát </a:t>
            </a:r>
            <a:r>
              <a:rPr lang="en-US" sz="2600" b="1">
                <a:latin typeface="Arial" pitchFamily="34" charset="0"/>
                <a:cs typeface="Arial" pitchFamily="34" charset="0"/>
              </a:rPr>
              <a:t>triển toàn diện năng lực, phẩm chất người học</a:t>
            </a:r>
            <a:endParaRPr lang="en-US" sz="2600" b="1">
              <a:solidFill>
                <a:srgbClr val="FFFF00"/>
              </a:solidFill>
              <a:latin typeface="Arial" pitchFamily="34" charset="0"/>
              <a:cs typeface="Arial" pitchFamily="34" charset="0"/>
            </a:endParaRPr>
          </a:p>
        </p:txBody>
      </p:sp>
      <p:sp>
        <p:nvSpPr>
          <p:cNvPr id="7" name="Right Arrow 6">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2552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219200"/>
          </a:xfrm>
          <a:solidFill>
            <a:srgbClr val="92D050"/>
          </a:solidFill>
        </p:spPr>
        <p:txBody>
          <a:bodyPr>
            <a:noAutofit/>
          </a:bodyPr>
          <a:lstStyle/>
          <a:p>
            <a:pPr algn="just"/>
            <a:r>
              <a:rPr lang="en-US" sz="3600" smtClean="0">
                <a:solidFill>
                  <a:schemeClr val="tx1">
                    <a:lumMod val="95000"/>
                  </a:schemeClr>
                </a:solidFill>
                <a:effectLst/>
                <a:latin typeface="Arial" pitchFamily="34" charset="0"/>
                <a:cs typeface="Arial" pitchFamily="34" charset="0"/>
              </a:rPr>
              <a:t>2. Nội </a:t>
            </a:r>
            <a:r>
              <a:rPr lang="en-US" sz="3600">
                <a:solidFill>
                  <a:schemeClr val="tx1">
                    <a:lumMod val="95000"/>
                  </a:schemeClr>
                </a:solidFill>
                <a:effectLst/>
                <a:latin typeface="Arial" pitchFamily="34" charset="0"/>
                <a:cs typeface="Arial" pitchFamily="34" charset="0"/>
              </a:rPr>
              <a:t>dung giáo dục đạo đức, lối sống cho sinh viên trong nhà trường hiện nay</a:t>
            </a:r>
            <a:endParaRPr lang="en-US" sz="3600">
              <a:solidFill>
                <a:schemeClr val="tx1">
                  <a:lumMod val="95000"/>
                </a:schemeClr>
              </a:solidFill>
              <a:latin typeface="Arial" pitchFamily="34" charset="0"/>
              <a:cs typeface="Arial" pitchFamily="34" charset="0"/>
            </a:endParaRPr>
          </a:p>
        </p:txBody>
      </p:sp>
      <p:sp>
        <p:nvSpPr>
          <p:cNvPr id="3" name="Rectangle 2"/>
          <p:cNvSpPr/>
          <p:nvPr/>
        </p:nvSpPr>
        <p:spPr>
          <a:xfrm>
            <a:off x="0" y="1295400"/>
            <a:ext cx="9144000" cy="4093428"/>
          </a:xfrm>
          <a:prstGeom prst="rect">
            <a:avLst/>
          </a:prstGeom>
        </p:spPr>
        <p:txBody>
          <a:bodyPr wrap="square">
            <a:spAutoFit/>
          </a:bodyPr>
          <a:lstStyle/>
          <a:p>
            <a:pPr indent="465138" algn="just"/>
            <a:r>
              <a:rPr lang="en-US" sz="2600" b="1">
                <a:solidFill>
                  <a:srgbClr val="FFFF00"/>
                </a:solidFill>
                <a:latin typeface="Arial" pitchFamily="34" charset="0"/>
                <a:cs typeface="Arial" pitchFamily="34" charset="0"/>
              </a:rPr>
              <a:t>Nghị quyết số 29 của Ban chấp hành Trung ương về đổi mới căn bản, toàn diện giáo </a:t>
            </a:r>
            <a:r>
              <a:rPr lang="en-US" sz="2600" b="1" smtClean="0">
                <a:solidFill>
                  <a:srgbClr val="FFFF00"/>
                </a:solidFill>
                <a:latin typeface="Arial" pitchFamily="34" charset="0"/>
                <a:cs typeface="Arial" pitchFamily="34" charset="0"/>
              </a:rPr>
              <a:t>dục và </a:t>
            </a:r>
            <a:r>
              <a:rPr lang="en-US" sz="2600" b="1">
                <a:solidFill>
                  <a:srgbClr val="FFFF00"/>
                </a:solidFill>
                <a:latin typeface="Arial" pitchFamily="34" charset="0"/>
                <a:cs typeface="Arial" pitchFamily="34" charset="0"/>
              </a:rPr>
              <a:t>Chỉ thị 31/CT-TTg </a:t>
            </a:r>
            <a:r>
              <a:rPr lang="en-US" sz="2600" b="1" i="1">
                <a:solidFill>
                  <a:srgbClr val="FFFF00"/>
                </a:solidFill>
                <a:latin typeface="Arial" pitchFamily="34" charset="0"/>
                <a:cs typeface="Arial" pitchFamily="34" charset="0"/>
              </a:rPr>
              <a:t>ngày 04 tháng 12 năm 2019</a:t>
            </a:r>
            <a:r>
              <a:rPr lang="en-US" sz="2600" b="1">
                <a:solidFill>
                  <a:srgbClr val="FFFF00"/>
                </a:solidFill>
                <a:latin typeface="Arial" pitchFamily="34" charset="0"/>
                <a:cs typeface="Arial" pitchFamily="34" charset="0"/>
              </a:rPr>
              <a:t> của Thủ tướng Chính phủ, về </a:t>
            </a:r>
            <a:r>
              <a:rPr lang="en-US" sz="2600" b="1" i="1">
                <a:solidFill>
                  <a:srgbClr val="FFFF00"/>
                </a:solidFill>
                <a:latin typeface="Arial" pitchFamily="34" charset="0"/>
                <a:cs typeface="Arial" pitchFamily="34" charset="0"/>
              </a:rPr>
              <a:t>“Tăng cường giáo dục đạo đức, lối sống cho sinh viên”</a:t>
            </a:r>
            <a:r>
              <a:rPr lang="en-US" sz="2600" b="1">
                <a:solidFill>
                  <a:srgbClr val="FFFF00"/>
                </a:solidFill>
                <a:latin typeface="Arial" pitchFamily="34" charset="0"/>
                <a:cs typeface="Arial" pitchFamily="34" charset="0"/>
              </a:rPr>
              <a:t>. </a:t>
            </a:r>
            <a:endParaRPr lang="en-US" sz="2600" b="1" smtClean="0">
              <a:solidFill>
                <a:srgbClr val="FFFF00"/>
              </a:solidFill>
              <a:latin typeface="Arial" pitchFamily="34" charset="0"/>
              <a:cs typeface="Arial" pitchFamily="34" charset="0"/>
            </a:endParaRPr>
          </a:p>
          <a:p>
            <a:pPr indent="465138" algn="just"/>
            <a:r>
              <a:rPr lang="en-US" sz="2600" b="1" smtClean="0">
                <a:latin typeface="Arial" pitchFamily="34" charset="0"/>
                <a:cs typeface="Arial" pitchFamily="34" charset="0"/>
              </a:rPr>
              <a:t>Các cơ </a:t>
            </a:r>
            <a:r>
              <a:rPr lang="en-US" sz="2600" b="1">
                <a:latin typeface="Arial" pitchFamily="34" charset="0"/>
                <a:cs typeface="Arial" pitchFamily="34" charset="0"/>
              </a:rPr>
              <a:t>sở Giáo dục nghề nghiệp </a:t>
            </a:r>
            <a:r>
              <a:rPr lang="en-US" sz="2600" b="1" smtClean="0">
                <a:latin typeface="Arial" pitchFamily="34" charset="0"/>
                <a:cs typeface="Arial" pitchFamily="34" charset="0"/>
              </a:rPr>
              <a:t>trong </a:t>
            </a:r>
            <a:r>
              <a:rPr lang="en-US" sz="2600" b="1">
                <a:latin typeface="Arial" pitchFamily="34" charset="0"/>
                <a:cs typeface="Arial" pitchFamily="34" charset="0"/>
              </a:rPr>
              <a:t>thời kỳ mới, </a:t>
            </a:r>
            <a:r>
              <a:rPr lang="en-US" sz="2600" b="1" smtClean="0">
                <a:latin typeface="Arial" pitchFamily="34" charset="0"/>
                <a:cs typeface="Arial" pitchFamily="34" charset="0"/>
              </a:rPr>
              <a:t>thực hiện giáo </a:t>
            </a:r>
            <a:r>
              <a:rPr lang="en-US" sz="2600" b="1">
                <a:latin typeface="Arial" pitchFamily="34" charset="0"/>
                <a:cs typeface="Arial" pitchFamily="34" charset="0"/>
              </a:rPr>
              <a:t>dục, bồi dưỡng, quản lý, rèn </a:t>
            </a:r>
            <a:r>
              <a:rPr lang="en-US" sz="2600" b="1" smtClean="0">
                <a:latin typeface="Arial" pitchFamily="34" charset="0"/>
                <a:cs typeface="Arial" pitchFamily="34" charset="0"/>
              </a:rPr>
              <a:t>luyện, hỗ </a:t>
            </a:r>
            <a:r>
              <a:rPr lang="en-US" sz="2600" b="1">
                <a:latin typeface="Arial" pitchFamily="34" charset="0"/>
                <a:cs typeface="Arial" pitchFamily="34" charset="0"/>
              </a:rPr>
              <a:t>trợ người học phải gắn với việc làm tốt công tác hướng nghiệp đảm bảo 5 giá trị cơ bản cho người học gồm tư tưởng, đạo đức, truyền thống, lối sống, văn </a:t>
            </a:r>
            <a:r>
              <a:rPr lang="en-US" sz="2600" b="1" smtClean="0">
                <a:latin typeface="Arial" pitchFamily="34" charset="0"/>
                <a:cs typeface="Arial" pitchFamily="34" charset="0"/>
              </a:rPr>
              <a:t>hoá.</a:t>
            </a:r>
            <a:endParaRPr lang="en-US" sz="2600" b="1">
              <a:solidFill>
                <a:srgbClr val="FFFF00"/>
              </a:solidFill>
              <a:latin typeface="Arial" pitchFamily="34" charset="0"/>
              <a:cs typeface="Arial" pitchFamily="34" charset="0"/>
            </a:endParaRPr>
          </a:p>
        </p:txBody>
      </p:sp>
      <p:sp>
        <p:nvSpPr>
          <p:cNvPr id="7" name="Right Arrow 6">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4567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219200"/>
          </a:xfrm>
          <a:solidFill>
            <a:srgbClr val="92D050"/>
          </a:solidFill>
        </p:spPr>
        <p:txBody>
          <a:bodyPr>
            <a:noAutofit/>
          </a:bodyPr>
          <a:lstStyle/>
          <a:p>
            <a:pPr algn="just"/>
            <a:r>
              <a:rPr lang="en-US" sz="3600" smtClean="0">
                <a:solidFill>
                  <a:schemeClr val="tx1">
                    <a:lumMod val="95000"/>
                  </a:schemeClr>
                </a:solidFill>
                <a:effectLst/>
                <a:latin typeface="Arial" pitchFamily="34" charset="0"/>
                <a:cs typeface="Arial" pitchFamily="34" charset="0"/>
              </a:rPr>
              <a:t>2. Nội </a:t>
            </a:r>
            <a:r>
              <a:rPr lang="en-US" sz="3600">
                <a:solidFill>
                  <a:schemeClr val="tx1">
                    <a:lumMod val="95000"/>
                  </a:schemeClr>
                </a:solidFill>
                <a:effectLst/>
                <a:latin typeface="Arial" pitchFamily="34" charset="0"/>
                <a:cs typeface="Arial" pitchFamily="34" charset="0"/>
              </a:rPr>
              <a:t>dung giáo dục đạo đức, lối sống cho sinh viên trong nhà trường hiện nay</a:t>
            </a:r>
            <a:endParaRPr lang="en-US" sz="3600">
              <a:solidFill>
                <a:schemeClr val="tx1">
                  <a:lumMod val="95000"/>
                </a:schemeClr>
              </a:solidFill>
              <a:latin typeface="Arial" pitchFamily="34" charset="0"/>
              <a:cs typeface="Arial" pitchFamily="34" charset="0"/>
            </a:endParaRPr>
          </a:p>
        </p:txBody>
      </p:sp>
      <p:sp>
        <p:nvSpPr>
          <p:cNvPr id="3" name="Rectangle 2"/>
          <p:cNvSpPr/>
          <p:nvPr/>
        </p:nvSpPr>
        <p:spPr>
          <a:xfrm>
            <a:off x="0" y="1295400"/>
            <a:ext cx="9144000" cy="2092881"/>
          </a:xfrm>
          <a:prstGeom prst="rect">
            <a:avLst/>
          </a:prstGeom>
        </p:spPr>
        <p:txBody>
          <a:bodyPr wrap="square">
            <a:spAutoFit/>
          </a:bodyPr>
          <a:lstStyle/>
          <a:p>
            <a:pPr indent="465138" algn="just"/>
            <a:r>
              <a:rPr lang="en-US" sz="2600" b="1" smtClean="0">
                <a:latin typeface="Arial" pitchFamily="34" charset="0"/>
                <a:cs typeface="Arial" pitchFamily="34" charset="0"/>
              </a:rPr>
              <a:t>- Các </a:t>
            </a:r>
            <a:r>
              <a:rPr lang="en-US" sz="2600" b="1">
                <a:latin typeface="Arial" pitchFamily="34" charset="0"/>
                <a:cs typeface="Arial" pitchFamily="34" charset="0"/>
              </a:rPr>
              <a:t>trường </a:t>
            </a:r>
            <a:r>
              <a:rPr lang="en-US" sz="2600" b="1" smtClean="0">
                <a:latin typeface="Arial" pitchFamily="34" charset="0"/>
                <a:cs typeface="Arial" pitchFamily="34" charset="0"/>
              </a:rPr>
              <a:t>ĐH, CĐ và TC </a:t>
            </a:r>
            <a:r>
              <a:rPr lang="en-US" sz="2600" b="1">
                <a:latin typeface="Arial" pitchFamily="34" charset="0"/>
                <a:cs typeface="Arial" pitchFamily="34" charset="0"/>
              </a:rPr>
              <a:t>đã tiến hành kỳ học chính trị (Giáo dục định hướng) </a:t>
            </a:r>
            <a:r>
              <a:rPr lang="en-US" sz="2600" b="1" smtClean="0">
                <a:latin typeface="Arial" pitchFamily="34" charset="0"/>
                <a:cs typeface="Arial" pitchFamily="34" charset="0"/>
              </a:rPr>
              <a:t>ngay từ đầu năm thứ nhất, nhằm </a:t>
            </a:r>
            <a:r>
              <a:rPr lang="en-US" sz="2600" b="1">
                <a:latin typeface="Arial" pitchFamily="34" charset="0"/>
                <a:cs typeface="Arial" pitchFamily="34" charset="0"/>
              </a:rPr>
              <a:t>bồi dưỡng cho SV lý tưởng, bản lĩnh, lòng yêu nước, tự hào dân tộc, khơi dậy niềm tin vào sự lãnh đạo của Đảng và con đường xã hội chủ </a:t>
            </a:r>
            <a:r>
              <a:rPr lang="en-US" sz="2600" b="1" smtClean="0">
                <a:latin typeface="Arial" pitchFamily="34" charset="0"/>
                <a:cs typeface="Arial" pitchFamily="34" charset="0"/>
              </a:rPr>
              <a:t>nghĩa…</a:t>
            </a:r>
            <a:endParaRPr lang="en-US" sz="2600" b="1">
              <a:solidFill>
                <a:srgbClr val="FFFF00"/>
              </a:solidFill>
              <a:latin typeface="Arial" pitchFamily="34" charset="0"/>
              <a:cs typeface="Arial" pitchFamily="34" charset="0"/>
            </a:endParaRPr>
          </a:p>
        </p:txBody>
      </p:sp>
      <p:sp>
        <p:nvSpPr>
          <p:cNvPr id="7" name="Right Arrow 6">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3352800"/>
            <a:ext cx="9144000" cy="1692771"/>
          </a:xfrm>
          <a:prstGeom prst="rect">
            <a:avLst/>
          </a:prstGeom>
        </p:spPr>
        <p:txBody>
          <a:bodyPr wrap="square">
            <a:spAutoFit/>
          </a:bodyPr>
          <a:lstStyle/>
          <a:p>
            <a:pPr indent="465138" algn="just"/>
            <a:r>
              <a:rPr lang="en-US" sz="2600" b="1" smtClean="0">
                <a:latin typeface="Arial" pitchFamily="34" charset="0"/>
                <a:cs typeface="Arial" pitchFamily="34" charset="0"/>
              </a:rPr>
              <a:t>- Giáo </a:t>
            </a:r>
            <a:r>
              <a:rPr lang="en-US" sz="2600" b="1">
                <a:latin typeface="Arial" pitchFamily="34" charset="0"/>
                <a:cs typeface="Arial" pitchFamily="34" charset="0"/>
              </a:rPr>
              <a:t>dục truyền thống, giáo dục đạo đức, lối sống cho SV như: truyền thống tôn sư trọng đạo, truyền thống hiếu học, truyền thống hiếu nghĩa, uống nước nhớ nguồn… </a:t>
            </a:r>
          </a:p>
        </p:txBody>
      </p:sp>
      <p:sp>
        <p:nvSpPr>
          <p:cNvPr id="9" name="Rectangle 8"/>
          <p:cNvSpPr/>
          <p:nvPr/>
        </p:nvSpPr>
        <p:spPr>
          <a:xfrm>
            <a:off x="0" y="5029200"/>
            <a:ext cx="9144000" cy="892552"/>
          </a:xfrm>
          <a:prstGeom prst="rect">
            <a:avLst/>
          </a:prstGeom>
        </p:spPr>
        <p:txBody>
          <a:bodyPr wrap="square">
            <a:spAutoFit/>
          </a:bodyPr>
          <a:lstStyle/>
          <a:p>
            <a:pPr indent="465138" algn="just"/>
            <a:r>
              <a:rPr lang="en-US" sz="2600" b="1" smtClean="0">
                <a:latin typeface="Arial" pitchFamily="34" charset="0"/>
                <a:cs typeface="Arial" pitchFamily="34" charset="0"/>
              </a:rPr>
              <a:t>- Giáo </a:t>
            </a:r>
            <a:r>
              <a:rPr lang="en-US" sz="2600" b="1">
                <a:latin typeface="Arial" pitchFamily="34" charset="0"/>
                <a:cs typeface="Arial" pitchFamily="34" charset="0"/>
              </a:rPr>
              <a:t>dục đạo đức, lối sống cho SV cũng được gắn liền với việc giáo dục pháp luật</a:t>
            </a:r>
            <a:endParaRPr lang="en-US" sz="2600" b="1" smtClean="0">
              <a:latin typeface="Arial" pitchFamily="34" charset="0"/>
              <a:cs typeface="Arial" pitchFamily="34" charset="0"/>
            </a:endParaRPr>
          </a:p>
        </p:txBody>
      </p:sp>
      <p:sp>
        <p:nvSpPr>
          <p:cNvPr id="10" name="Rectangle 9"/>
          <p:cNvSpPr/>
          <p:nvPr/>
        </p:nvSpPr>
        <p:spPr>
          <a:xfrm>
            <a:off x="0" y="5965448"/>
            <a:ext cx="9144000" cy="892552"/>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Giáo dục đạo đức, lối sống cho SV </a:t>
            </a:r>
            <a:r>
              <a:rPr lang="en-US" sz="2600" b="1" smtClean="0">
                <a:latin typeface="Arial" pitchFamily="34" charset="0"/>
                <a:cs typeface="Arial" pitchFamily="34" charset="0"/>
              </a:rPr>
              <a:t>gắn với việc định hướng, giáo dục Kỹ năng sống (Kỹ năng mềm) cho SV.</a:t>
            </a:r>
            <a:endParaRPr lang="en-US" sz="2600" b="1">
              <a:latin typeface="Arial" pitchFamily="34" charset="0"/>
              <a:cs typeface="Arial" pitchFamily="34" charset="0"/>
            </a:endParaRPr>
          </a:p>
        </p:txBody>
      </p:sp>
    </p:spTree>
    <p:extLst>
      <p:ext uri="{BB962C8B-B14F-4D97-AF65-F5344CB8AC3E}">
        <p14:creationId xmlns:p14="http://schemas.microsoft.com/office/powerpoint/2010/main" val="1936997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50"/>
          </a:solidFill>
        </p:spPr>
        <p:txBody>
          <a:bodyPr>
            <a:noAutofit/>
          </a:bodyPr>
          <a:lstStyle/>
          <a:p>
            <a:pPr lvl="0" algn="just"/>
            <a:r>
              <a:rPr lang="en-US" sz="3200" smtClean="0">
                <a:solidFill>
                  <a:schemeClr val="tx1"/>
                </a:solidFill>
                <a:effectLst/>
                <a:latin typeface="Arial" pitchFamily="34" charset="0"/>
                <a:cs typeface="Arial" pitchFamily="34" charset="0"/>
              </a:rPr>
              <a:t>3. Điểm </a:t>
            </a:r>
            <a:r>
              <a:rPr lang="en-US" sz="3200">
                <a:solidFill>
                  <a:schemeClr val="tx1"/>
                </a:solidFill>
                <a:effectLst/>
                <a:latin typeface="Arial" pitchFamily="34" charset="0"/>
                <a:cs typeface="Arial" pitchFamily="34" charset="0"/>
              </a:rPr>
              <a:t>mạnh, điểm yếu, cơ hội, thách thức trong công tác giáo dục đạo đức, lối sống cho </a:t>
            </a:r>
            <a:r>
              <a:rPr lang="en-US" sz="3200" smtClean="0">
                <a:solidFill>
                  <a:schemeClr val="tx1"/>
                </a:solidFill>
                <a:effectLst/>
                <a:latin typeface="Arial" pitchFamily="34" charset="0"/>
                <a:cs typeface="Arial" pitchFamily="34" charset="0"/>
              </a:rPr>
              <a:t>SV trường </a:t>
            </a:r>
            <a:r>
              <a:rPr lang="en-US" sz="3200">
                <a:solidFill>
                  <a:schemeClr val="tx1"/>
                </a:solidFill>
                <a:effectLst/>
                <a:latin typeface="Arial" pitchFamily="34" charset="0"/>
                <a:cs typeface="Arial" pitchFamily="34" charset="0"/>
              </a:rPr>
              <a:t>Cao đẳng Lý Tự Trọng </a:t>
            </a:r>
            <a:r>
              <a:rPr lang="en-US" sz="3200" smtClean="0">
                <a:solidFill>
                  <a:schemeClr val="tx1"/>
                </a:solidFill>
                <a:effectLst/>
                <a:latin typeface="Arial" pitchFamily="34" charset="0"/>
                <a:cs typeface="Arial" pitchFamily="34" charset="0"/>
              </a:rPr>
              <a:t>TPHCM</a:t>
            </a:r>
            <a:endParaRPr lang="en-US" sz="3200">
              <a:solidFill>
                <a:schemeClr val="tx1"/>
              </a:solidFill>
              <a:effectLst/>
              <a:latin typeface="Arial" pitchFamily="34" charset="0"/>
              <a:cs typeface="Arial" pitchFamily="34" charset="0"/>
            </a:endParaRPr>
          </a:p>
        </p:txBody>
      </p:sp>
      <p:sp>
        <p:nvSpPr>
          <p:cNvPr id="2" name="Rectangle 1"/>
          <p:cNvSpPr/>
          <p:nvPr/>
        </p:nvSpPr>
        <p:spPr>
          <a:xfrm>
            <a:off x="0" y="1524000"/>
            <a:ext cx="2919389" cy="523220"/>
          </a:xfrm>
          <a:prstGeom prst="rect">
            <a:avLst/>
          </a:prstGeom>
        </p:spPr>
        <p:txBody>
          <a:bodyPr wrap="none">
            <a:spAutoFit/>
          </a:bodyPr>
          <a:lstStyle/>
          <a:p>
            <a:r>
              <a:rPr lang="en-US" sz="2800" b="1">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3.1. Điểm </a:t>
            </a:r>
            <a:r>
              <a:rPr lang="en-US" sz="2800" b="1">
                <a:solidFill>
                  <a:srgbClr val="FFFF00"/>
                </a:solidFill>
                <a:latin typeface="Arial" pitchFamily="34" charset="0"/>
                <a:cs typeface="Arial" pitchFamily="34" charset="0"/>
              </a:rPr>
              <a:t>mạnh</a:t>
            </a:r>
            <a:endParaRPr lang="en-US" sz="2800">
              <a:solidFill>
                <a:srgbClr val="FFFF00"/>
              </a:solidFill>
              <a:latin typeface="Arial" pitchFamily="34" charset="0"/>
              <a:cs typeface="Arial" pitchFamily="34" charset="0"/>
            </a:endParaRPr>
          </a:p>
        </p:txBody>
      </p:sp>
      <p:sp>
        <p:nvSpPr>
          <p:cNvPr id="7" name="Rectangle 6"/>
          <p:cNvSpPr/>
          <p:nvPr/>
        </p:nvSpPr>
        <p:spPr>
          <a:xfrm>
            <a:off x="0" y="2057400"/>
            <a:ext cx="9144000" cy="892552"/>
          </a:xfrm>
          <a:prstGeom prst="rect">
            <a:avLst/>
          </a:prstGeom>
        </p:spPr>
        <p:txBody>
          <a:bodyPr wrap="square">
            <a:spAutoFit/>
          </a:bodyPr>
          <a:lstStyle/>
          <a:p>
            <a:pPr indent="465138" algn="just"/>
            <a:r>
              <a:rPr lang="en-US" sz="2600" b="1" smtClean="0">
                <a:latin typeface="Arial" pitchFamily="34" charset="0"/>
                <a:cs typeface="Arial" pitchFamily="34" charset="0"/>
              </a:rPr>
              <a:t>- Hệ </a:t>
            </a:r>
            <a:r>
              <a:rPr lang="en-US" sz="2600" b="1">
                <a:latin typeface="Arial" pitchFamily="34" charset="0"/>
                <a:cs typeface="Arial" pitchFamily="34" charset="0"/>
              </a:rPr>
              <a:t>thống tổ chức tham gia giáo dục SV của trường hoàn </a:t>
            </a:r>
            <a:r>
              <a:rPr lang="en-US" sz="2600" b="1" smtClean="0">
                <a:latin typeface="Arial" pitchFamily="34" charset="0"/>
                <a:cs typeface="Arial" pitchFamily="34" charset="0"/>
              </a:rPr>
              <a:t>thiện. </a:t>
            </a:r>
            <a:endParaRPr lang="en-US" sz="2600" b="1">
              <a:latin typeface="Arial" pitchFamily="34" charset="0"/>
              <a:cs typeface="Arial" pitchFamily="34" charset="0"/>
            </a:endParaRPr>
          </a:p>
        </p:txBody>
      </p:sp>
      <p:sp>
        <p:nvSpPr>
          <p:cNvPr id="8" name="Rectangle 7"/>
          <p:cNvSpPr/>
          <p:nvPr/>
        </p:nvSpPr>
        <p:spPr>
          <a:xfrm>
            <a:off x="0" y="2955429"/>
            <a:ext cx="9144000" cy="1692771"/>
          </a:xfrm>
          <a:prstGeom prst="rect">
            <a:avLst/>
          </a:prstGeom>
        </p:spPr>
        <p:txBody>
          <a:bodyPr wrap="square">
            <a:spAutoFit/>
          </a:bodyPr>
          <a:lstStyle/>
          <a:p>
            <a:pPr indent="465138" algn="just"/>
            <a:r>
              <a:rPr lang="en-US" sz="2600" b="1" smtClean="0">
                <a:latin typeface="Arial" pitchFamily="34" charset="0"/>
                <a:cs typeface="Arial" pitchFamily="34" charset="0"/>
              </a:rPr>
              <a:t>- Hệ </a:t>
            </a:r>
            <a:r>
              <a:rPr lang="en-US" sz="2600" b="1">
                <a:latin typeface="Arial" pitchFamily="34" charset="0"/>
                <a:cs typeface="Arial" pitchFamily="34" charset="0"/>
              </a:rPr>
              <a:t>thống trang thiết bị, cơ sở vật chất hiện đại đồng bộ, hỗ trợ đầy đủ hoạt động học và rèn luyện trình độ chuyên môn, hình thành kỹ năng, kỹ xảo, tay </a:t>
            </a:r>
            <a:r>
              <a:rPr lang="en-US" sz="2600" b="1" smtClean="0">
                <a:latin typeface="Arial" pitchFamily="34" charset="0"/>
                <a:cs typeface="Arial" pitchFamily="34" charset="0"/>
              </a:rPr>
              <a:t>nghề… và hoạt động vui chơi, giải trí </a:t>
            </a:r>
            <a:r>
              <a:rPr lang="en-US" sz="2600" b="1">
                <a:latin typeface="Arial" pitchFamily="34" charset="0"/>
                <a:cs typeface="Arial" pitchFamily="34" charset="0"/>
              </a:rPr>
              <a:t>cho SV</a:t>
            </a:r>
          </a:p>
        </p:txBody>
      </p:sp>
      <p:sp>
        <p:nvSpPr>
          <p:cNvPr id="9" name="Rectangle 8"/>
          <p:cNvSpPr/>
          <p:nvPr/>
        </p:nvSpPr>
        <p:spPr>
          <a:xfrm>
            <a:off x="0" y="4727138"/>
            <a:ext cx="9144000" cy="1292662"/>
          </a:xfrm>
          <a:prstGeom prst="rect">
            <a:avLst/>
          </a:prstGeom>
        </p:spPr>
        <p:txBody>
          <a:bodyPr wrap="square">
            <a:spAutoFit/>
          </a:bodyPr>
          <a:lstStyle/>
          <a:p>
            <a:pPr indent="465138" algn="just"/>
            <a:r>
              <a:rPr lang="en-US" sz="2600" b="1" smtClean="0">
                <a:latin typeface="Arial" pitchFamily="34" charset="0"/>
                <a:cs typeface="Arial" pitchFamily="34" charset="0"/>
              </a:rPr>
              <a:t>- Đội </a:t>
            </a:r>
            <a:r>
              <a:rPr lang="en-US" sz="2600" b="1">
                <a:latin typeface="Arial" pitchFamily="34" charset="0"/>
                <a:cs typeface="Arial" pitchFamily="34" charset="0"/>
              </a:rPr>
              <a:t>ngũ cán bộ quản lý và giảng viên trẻ tuổi, nhiệt tình và có trình độ, tích cực tham gia các hoạt động giáo dục, rèn luyện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10" name="Right Arrow 9">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42825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50"/>
          </a:solidFill>
        </p:spPr>
        <p:txBody>
          <a:bodyPr>
            <a:noAutofit/>
          </a:bodyPr>
          <a:lstStyle/>
          <a:p>
            <a:pPr lvl="0" algn="just"/>
            <a:r>
              <a:rPr lang="en-US" sz="3200" smtClean="0">
                <a:solidFill>
                  <a:schemeClr val="tx1"/>
                </a:solidFill>
                <a:effectLst/>
                <a:latin typeface="Arial" pitchFamily="34" charset="0"/>
                <a:cs typeface="Arial" pitchFamily="34" charset="0"/>
              </a:rPr>
              <a:t>3. Điểm </a:t>
            </a:r>
            <a:r>
              <a:rPr lang="en-US" sz="3200">
                <a:solidFill>
                  <a:schemeClr val="tx1"/>
                </a:solidFill>
                <a:effectLst/>
                <a:latin typeface="Arial" pitchFamily="34" charset="0"/>
                <a:cs typeface="Arial" pitchFamily="34" charset="0"/>
              </a:rPr>
              <a:t>mạnh, điểm yếu, cơ hội, thách thức trong công tác giáo dục đạo đức, lối sống cho </a:t>
            </a:r>
            <a:r>
              <a:rPr lang="en-US" sz="3200" smtClean="0">
                <a:solidFill>
                  <a:schemeClr val="tx1"/>
                </a:solidFill>
                <a:effectLst/>
                <a:latin typeface="Arial" pitchFamily="34" charset="0"/>
                <a:cs typeface="Arial" pitchFamily="34" charset="0"/>
              </a:rPr>
              <a:t>SV trường </a:t>
            </a:r>
            <a:r>
              <a:rPr lang="en-US" sz="3200">
                <a:solidFill>
                  <a:schemeClr val="tx1"/>
                </a:solidFill>
                <a:effectLst/>
                <a:latin typeface="Arial" pitchFamily="34" charset="0"/>
                <a:cs typeface="Arial" pitchFamily="34" charset="0"/>
              </a:rPr>
              <a:t>Cao đẳng Lý Tự Trọng </a:t>
            </a:r>
            <a:r>
              <a:rPr lang="en-US" sz="3200" smtClean="0">
                <a:solidFill>
                  <a:schemeClr val="tx1"/>
                </a:solidFill>
                <a:effectLst/>
                <a:latin typeface="Arial" pitchFamily="34" charset="0"/>
                <a:cs typeface="Arial" pitchFamily="34" charset="0"/>
              </a:rPr>
              <a:t>TPHCM</a:t>
            </a:r>
            <a:endParaRPr lang="en-US" sz="3200">
              <a:solidFill>
                <a:schemeClr val="tx1"/>
              </a:solidFill>
              <a:effectLst/>
              <a:latin typeface="Arial" pitchFamily="34" charset="0"/>
              <a:cs typeface="Arial" pitchFamily="34" charset="0"/>
            </a:endParaRPr>
          </a:p>
        </p:txBody>
      </p:sp>
      <p:sp>
        <p:nvSpPr>
          <p:cNvPr id="2" name="Rectangle 1"/>
          <p:cNvSpPr/>
          <p:nvPr/>
        </p:nvSpPr>
        <p:spPr>
          <a:xfrm>
            <a:off x="0" y="1524000"/>
            <a:ext cx="2382383" cy="523220"/>
          </a:xfrm>
          <a:prstGeom prst="rect">
            <a:avLst/>
          </a:prstGeom>
        </p:spPr>
        <p:txBody>
          <a:bodyPr wrap="none">
            <a:spAutoFit/>
          </a:bodyPr>
          <a:lstStyle/>
          <a:p>
            <a:r>
              <a:rPr lang="en-US" sz="2800" b="1">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3.2. Hạn chế</a:t>
            </a:r>
            <a:endParaRPr lang="en-US" sz="2800">
              <a:solidFill>
                <a:srgbClr val="FFFF00"/>
              </a:solidFill>
              <a:latin typeface="Arial" pitchFamily="34" charset="0"/>
              <a:cs typeface="Arial" pitchFamily="34" charset="0"/>
            </a:endParaRPr>
          </a:p>
        </p:txBody>
      </p:sp>
      <p:sp>
        <p:nvSpPr>
          <p:cNvPr id="7" name="Rectangle 6"/>
          <p:cNvSpPr/>
          <p:nvPr/>
        </p:nvSpPr>
        <p:spPr>
          <a:xfrm>
            <a:off x="0" y="2057400"/>
            <a:ext cx="9144000" cy="1292662"/>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Tính gắn kết, phối hợp nhịp nhàng của cả hệ thống chính trị nhà trường còn thiếu đồng bộ, chưa tạo hiệu ứng tổng hợp góp phần giáo dục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8" name="Rectangle 7"/>
          <p:cNvSpPr/>
          <p:nvPr/>
        </p:nvSpPr>
        <p:spPr>
          <a:xfrm>
            <a:off x="0" y="3565029"/>
            <a:ext cx="9144000" cy="1692771"/>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Một số giảng viên, nhân viên trong thực hiện nhiệm vụ chỉ chú trọng việc đào tạo chuyên môn, chưa quan tâm đến việc giáo dục đạo đức lối sống, giáo dục truyền thống, đạo đức, lý tưởng kỹ năng sống cho SV</a:t>
            </a:r>
          </a:p>
        </p:txBody>
      </p:sp>
      <p:sp>
        <p:nvSpPr>
          <p:cNvPr id="6" name="Right Arrow 5">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7917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50"/>
          </a:solidFill>
        </p:spPr>
        <p:txBody>
          <a:bodyPr>
            <a:noAutofit/>
          </a:bodyPr>
          <a:lstStyle/>
          <a:p>
            <a:pPr lvl="0" algn="just"/>
            <a:r>
              <a:rPr lang="en-US" sz="3200" smtClean="0">
                <a:solidFill>
                  <a:schemeClr val="tx1"/>
                </a:solidFill>
                <a:effectLst/>
                <a:latin typeface="Arial" pitchFamily="34" charset="0"/>
                <a:cs typeface="Arial" pitchFamily="34" charset="0"/>
              </a:rPr>
              <a:t>3. Điểm </a:t>
            </a:r>
            <a:r>
              <a:rPr lang="en-US" sz="3200">
                <a:solidFill>
                  <a:schemeClr val="tx1"/>
                </a:solidFill>
                <a:effectLst/>
                <a:latin typeface="Arial" pitchFamily="34" charset="0"/>
                <a:cs typeface="Arial" pitchFamily="34" charset="0"/>
              </a:rPr>
              <a:t>mạnh, điểm yếu, cơ hội, thách thức trong công tác giáo dục đạo đức, lối sống cho </a:t>
            </a:r>
            <a:r>
              <a:rPr lang="en-US" sz="3200" smtClean="0">
                <a:solidFill>
                  <a:schemeClr val="tx1"/>
                </a:solidFill>
                <a:effectLst/>
                <a:latin typeface="Arial" pitchFamily="34" charset="0"/>
                <a:cs typeface="Arial" pitchFamily="34" charset="0"/>
              </a:rPr>
              <a:t>SV trường </a:t>
            </a:r>
            <a:r>
              <a:rPr lang="en-US" sz="3200">
                <a:solidFill>
                  <a:schemeClr val="tx1"/>
                </a:solidFill>
                <a:effectLst/>
                <a:latin typeface="Arial" pitchFamily="34" charset="0"/>
                <a:cs typeface="Arial" pitchFamily="34" charset="0"/>
              </a:rPr>
              <a:t>Cao đẳng Lý Tự Trọng </a:t>
            </a:r>
            <a:r>
              <a:rPr lang="en-US" sz="3200" smtClean="0">
                <a:solidFill>
                  <a:schemeClr val="tx1"/>
                </a:solidFill>
                <a:effectLst/>
                <a:latin typeface="Arial" pitchFamily="34" charset="0"/>
                <a:cs typeface="Arial" pitchFamily="34" charset="0"/>
              </a:rPr>
              <a:t>TPHCM</a:t>
            </a:r>
            <a:endParaRPr lang="en-US" sz="3200">
              <a:solidFill>
                <a:schemeClr val="tx1"/>
              </a:solidFill>
              <a:effectLst/>
              <a:latin typeface="Arial" pitchFamily="34" charset="0"/>
              <a:cs typeface="Arial" pitchFamily="34" charset="0"/>
            </a:endParaRPr>
          </a:p>
        </p:txBody>
      </p:sp>
      <p:sp>
        <p:nvSpPr>
          <p:cNvPr id="2" name="Rectangle 1"/>
          <p:cNvSpPr/>
          <p:nvPr/>
        </p:nvSpPr>
        <p:spPr>
          <a:xfrm>
            <a:off x="0" y="1524000"/>
            <a:ext cx="2382383" cy="523220"/>
          </a:xfrm>
          <a:prstGeom prst="rect">
            <a:avLst/>
          </a:prstGeom>
        </p:spPr>
        <p:txBody>
          <a:bodyPr wrap="none">
            <a:spAutoFit/>
          </a:bodyPr>
          <a:lstStyle/>
          <a:p>
            <a:r>
              <a:rPr lang="en-US" sz="2800" b="1">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3.2. Hạn chế</a:t>
            </a:r>
            <a:endParaRPr lang="en-US" sz="2800">
              <a:solidFill>
                <a:srgbClr val="FFFF00"/>
              </a:solidFill>
              <a:latin typeface="Arial" pitchFamily="34" charset="0"/>
              <a:cs typeface="Arial" pitchFamily="34" charset="0"/>
            </a:endParaRPr>
          </a:p>
        </p:txBody>
      </p:sp>
      <p:sp>
        <p:nvSpPr>
          <p:cNvPr id="7" name="Rectangle 6"/>
          <p:cNvSpPr/>
          <p:nvPr/>
        </p:nvSpPr>
        <p:spPr>
          <a:xfrm>
            <a:off x="20664" y="3505200"/>
            <a:ext cx="9144000" cy="2092881"/>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Một bộ phận không nhỏ SV thường xuyên truy cập vào các trang mạng xã hội, tiếp cận với nguồn thông tin không chính thống, không lành mạnh dễ dẫn đến việc bị kể xấu và các thế lực thù địch chống phá Đảng và Nhà nước lôi </a:t>
            </a:r>
            <a:r>
              <a:rPr lang="en-US" sz="2600" b="1" smtClean="0">
                <a:latin typeface="Arial" pitchFamily="34" charset="0"/>
                <a:cs typeface="Arial" pitchFamily="34" charset="0"/>
              </a:rPr>
              <a:t>kéo.</a:t>
            </a:r>
            <a:endParaRPr lang="en-US" sz="2600" b="1">
              <a:latin typeface="Arial" pitchFamily="34" charset="0"/>
              <a:cs typeface="Arial" pitchFamily="34" charset="0"/>
            </a:endParaRPr>
          </a:p>
        </p:txBody>
      </p:sp>
      <p:sp>
        <p:nvSpPr>
          <p:cNvPr id="9" name="Rectangle 8"/>
          <p:cNvSpPr/>
          <p:nvPr/>
        </p:nvSpPr>
        <p:spPr>
          <a:xfrm>
            <a:off x="0" y="2136338"/>
            <a:ext cx="9144000" cy="1292662"/>
          </a:xfrm>
          <a:prstGeom prst="rect">
            <a:avLst/>
          </a:prstGeom>
        </p:spPr>
        <p:txBody>
          <a:bodyPr wrap="square">
            <a:spAutoFit/>
          </a:bodyPr>
          <a:lstStyle/>
          <a:p>
            <a:pPr indent="465138" algn="just"/>
            <a:r>
              <a:rPr lang="en-US" sz="2600" b="1" smtClean="0">
                <a:latin typeface="Arial" pitchFamily="34" charset="0"/>
                <a:cs typeface="Arial" pitchFamily="34" charset="0"/>
              </a:rPr>
              <a:t>- SV </a:t>
            </a:r>
            <a:r>
              <a:rPr lang="en-US" sz="2600" b="1">
                <a:latin typeface="Arial" pitchFamily="34" charset="0"/>
                <a:cs typeface="Arial" pitchFamily="34" charset="0"/>
              </a:rPr>
              <a:t>có động cơ học tập không </a:t>
            </a:r>
            <a:r>
              <a:rPr lang="en-US" sz="2600" b="1" smtClean="0">
                <a:latin typeface="Arial" pitchFamily="34" charset="0"/>
                <a:cs typeface="Arial" pitchFamily="34" charset="0"/>
              </a:rPr>
              <a:t>tốt, </a:t>
            </a:r>
            <a:r>
              <a:rPr lang="en-US" sz="2600" b="1">
                <a:latin typeface="Arial" pitchFamily="34" charset="0"/>
                <a:cs typeface="Arial" pitchFamily="34" charset="0"/>
              </a:rPr>
              <a:t>chưa </a:t>
            </a:r>
            <a:r>
              <a:rPr lang="en-US" sz="2600" b="1" smtClean="0">
                <a:latin typeface="Arial" pitchFamily="34" charset="0"/>
                <a:cs typeface="Arial" pitchFamily="34" charset="0"/>
              </a:rPr>
              <a:t>biết kết hợp hài hòa giữa nhiệm vụ học tập với tham gia hoạt động phong trào và rèn luyện kỹ năng sống, chân lý sống…</a:t>
            </a:r>
            <a:endParaRPr lang="en-US" sz="2600" b="1">
              <a:latin typeface="Arial" pitchFamily="34" charset="0"/>
              <a:cs typeface="Arial" pitchFamily="34" charset="0"/>
            </a:endParaRPr>
          </a:p>
        </p:txBody>
      </p:sp>
      <p:sp>
        <p:nvSpPr>
          <p:cNvPr id="6" name="Right Arrow 5">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32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50"/>
          </a:solidFill>
        </p:spPr>
        <p:txBody>
          <a:bodyPr>
            <a:noAutofit/>
          </a:bodyPr>
          <a:lstStyle/>
          <a:p>
            <a:pPr lvl="0" algn="just"/>
            <a:r>
              <a:rPr lang="en-US" sz="3200" smtClean="0">
                <a:solidFill>
                  <a:schemeClr val="tx1"/>
                </a:solidFill>
                <a:effectLst/>
                <a:latin typeface="Arial" pitchFamily="34" charset="0"/>
                <a:cs typeface="Arial" pitchFamily="34" charset="0"/>
              </a:rPr>
              <a:t>3. Điểm </a:t>
            </a:r>
            <a:r>
              <a:rPr lang="en-US" sz="3200">
                <a:solidFill>
                  <a:schemeClr val="tx1"/>
                </a:solidFill>
                <a:effectLst/>
                <a:latin typeface="Arial" pitchFamily="34" charset="0"/>
                <a:cs typeface="Arial" pitchFamily="34" charset="0"/>
              </a:rPr>
              <a:t>mạnh, điểm yếu, cơ hội, thách thức trong công tác giáo dục đạo đức, lối sống cho </a:t>
            </a:r>
            <a:r>
              <a:rPr lang="en-US" sz="3200" smtClean="0">
                <a:solidFill>
                  <a:schemeClr val="tx1"/>
                </a:solidFill>
                <a:effectLst/>
                <a:latin typeface="Arial" pitchFamily="34" charset="0"/>
                <a:cs typeface="Arial" pitchFamily="34" charset="0"/>
              </a:rPr>
              <a:t>SV trường </a:t>
            </a:r>
            <a:r>
              <a:rPr lang="en-US" sz="3200">
                <a:solidFill>
                  <a:schemeClr val="tx1"/>
                </a:solidFill>
                <a:effectLst/>
                <a:latin typeface="Arial" pitchFamily="34" charset="0"/>
                <a:cs typeface="Arial" pitchFamily="34" charset="0"/>
              </a:rPr>
              <a:t>Cao đẳng Lý Tự Trọng </a:t>
            </a:r>
            <a:r>
              <a:rPr lang="en-US" sz="3200" smtClean="0">
                <a:solidFill>
                  <a:schemeClr val="tx1"/>
                </a:solidFill>
                <a:effectLst/>
                <a:latin typeface="Arial" pitchFamily="34" charset="0"/>
                <a:cs typeface="Arial" pitchFamily="34" charset="0"/>
              </a:rPr>
              <a:t>TPHCM</a:t>
            </a:r>
            <a:endParaRPr lang="en-US" sz="3200">
              <a:solidFill>
                <a:schemeClr val="tx1"/>
              </a:solidFill>
              <a:effectLst/>
              <a:latin typeface="Arial" pitchFamily="34" charset="0"/>
              <a:cs typeface="Arial" pitchFamily="34" charset="0"/>
            </a:endParaRPr>
          </a:p>
        </p:txBody>
      </p:sp>
      <p:sp>
        <p:nvSpPr>
          <p:cNvPr id="2" name="Rectangle 1"/>
          <p:cNvSpPr/>
          <p:nvPr/>
        </p:nvSpPr>
        <p:spPr>
          <a:xfrm>
            <a:off x="0" y="1524000"/>
            <a:ext cx="2135521" cy="523220"/>
          </a:xfrm>
          <a:prstGeom prst="rect">
            <a:avLst/>
          </a:prstGeom>
        </p:spPr>
        <p:txBody>
          <a:bodyPr wrap="none">
            <a:spAutoFit/>
          </a:bodyPr>
          <a:lstStyle/>
          <a:p>
            <a:r>
              <a:rPr lang="en-US" sz="2800" b="1">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3.3. Cơ hội</a:t>
            </a:r>
            <a:endParaRPr lang="en-US" sz="2800">
              <a:solidFill>
                <a:srgbClr val="FFFF00"/>
              </a:solidFill>
              <a:latin typeface="Arial" pitchFamily="34" charset="0"/>
              <a:cs typeface="Arial" pitchFamily="34" charset="0"/>
            </a:endParaRPr>
          </a:p>
        </p:txBody>
      </p:sp>
      <p:sp>
        <p:nvSpPr>
          <p:cNvPr id="7" name="Rectangle 6"/>
          <p:cNvSpPr/>
          <p:nvPr/>
        </p:nvSpPr>
        <p:spPr>
          <a:xfrm>
            <a:off x="20664" y="3164919"/>
            <a:ext cx="9144000" cy="2092881"/>
          </a:xfrm>
          <a:prstGeom prst="rect">
            <a:avLst/>
          </a:prstGeom>
        </p:spPr>
        <p:txBody>
          <a:bodyPr wrap="square">
            <a:spAutoFit/>
          </a:bodyPr>
          <a:lstStyle/>
          <a:p>
            <a:pPr indent="465138" algn="just"/>
            <a:r>
              <a:rPr lang="en-US" sz="2600" b="1" smtClean="0">
                <a:latin typeface="Arial" pitchFamily="34" charset="0"/>
                <a:cs typeface="Arial" pitchFamily="34" charset="0"/>
              </a:rPr>
              <a:t>- C</a:t>
            </a:r>
            <a:r>
              <a:rPr lang="vi-VN" sz="2600" b="1">
                <a:latin typeface="Arial" pitchFamily="34" charset="0"/>
                <a:cs typeface="Arial" pitchFamily="34" charset="0"/>
              </a:rPr>
              <a:t>ơ sở </a:t>
            </a:r>
            <a:r>
              <a:rPr lang="en-US" sz="2600" b="1">
                <a:latin typeface="Arial" pitchFamily="34" charset="0"/>
                <a:cs typeface="Arial" pitchFamily="34" charset="0"/>
              </a:rPr>
              <a:t>vật chất, trang thiết bị </a:t>
            </a:r>
            <a:r>
              <a:rPr lang="vi-VN" sz="2600" b="1">
                <a:latin typeface="Arial" pitchFamily="34" charset="0"/>
                <a:cs typeface="Arial" pitchFamily="34" charset="0"/>
              </a:rPr>
              <a:t>hiện có của nhà trường</a:t>
            </a:r>
            <a:r>
              <a:rPr lang="en-US" sz="2600" b="1">
                <a:latin typeface="Arial" pitchFamily="34" charset="0"/>
                <a:cs typeface="Arial" pitchFamily="34" charset="0"/>
              </a:rPr>
              <a:t> hiện đại</a:t>
            </a:r>
            <a:r>
              <a:rPr lang="vi-VN" sz="2600" b="1">
                <a:latin typeface="Arial" pitchFamily="34" charset="0"/>
                <a:cs typeface="Arial" pitchFamily="34" charset="0"/>
              </a:rPr>
              <a:t>, </a:t>
            </a:r>
            <a:r>
              <a:rPr lang="en-US" sz="2600" b="1">
                <a:latin typeface="Arial" pitchFamily="34" charset="0"/>
                <a:cs typeface="Arial" pitchFamily="34" charset="0"/>
              </a:rPr>
              <a:t>phù hợp cho việc</a:t>
            </a:r>
            <a:r>
              <a:rPr lang="vi-VN" sz="2600" b="1">
                <a:latin typeface="Arial" pitchFamily="34" charset="0"/>
                <a:cs typeface="Arial" pitchFamily="34" charset="0"/>
              </a:rPr>
              <a:t> tổ chức các hoạt động </a:t>
            </a:r>
            <a:r>
              <a:rPr lang="en-US" sz="2600" b="1">
                <a:latin typeface="Arial" pitchFamily="34" charset="0"/>
                <a:cs typeface="Arial" pitchFamily="34" charset="0"/>
              </a:rPr>
              <a:t>giảng dạy, học </a:t>
            </a:r>
            <a:r>
              <a:rPr lang="en-US" sz="2600" b="1" smtClean="0">
                <a:latin typeface="Arial" pitchFamily="34" charset="0"/>
                <a:cs typeface="Arial" pitchFamily="34" charset="0"/>
              </a:rPr>
              <a:t>tập, </a:t>
            </a:r>
            <a:r>
              <a:rPr lang="en-US" sz="2600" b="1">
                <a:latin typeface="Arial" pitchFamily="34" charset="0"/>
                <a:cs typeface="Arial" pitchFamily="34" charset="0"/>
              </a:rPr>
              <a:t>hoạt động </a:t>
            </a:r>
            <a:r>
              <a:rPr lang="vi-VN" sz="2600" b="1">
                <a:latin typeface="Arial" pitchFamily="34" charset="0"/>
                <a:cs typeface="Arial" pitchFamily="34" charset="0"/>
              </a:rPr>
              <a:t>văn hóa, văn nghệ, hội thi kiến thức, hỗ trợ tốt cho học tập và rèn luyện của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9" name="Rectangle 8"/>
          <p:cNvSpPr/>
          <p:nvPr/>
        </p:nvSpPr>
        <p:spPr>
          <a:xfrm>
            <a:off x="0" y="2136338"/>
            <a:ext cx="9144000" cy="892552"/>
          </a:xfrm>
          <a:prstGeom prst="rect">
            <a:avLst/>
          </a:prstGeom>
        </p:spPr>
        <p:txBody>
          <a:bodyPr wrap="square">
            <a:spAutoFit/>
          </a:bodyPr>
          <a:lstStyle/>
          <a:p>
            <a:pPr indent="465138" algn="just"/>
            <a:r>
              <a:rPr lang="en-US" sz="2600" b="1" smtClean="0">
                <a:latin typeface="Arial" pitchFamily="34" charset="0"/>
                <a:cs typeface="Arial" pitchFamily="34" charset="0"/>
              </a:rPr>
              <a:t>- Hệ </a:t>
            </a:r>
            <a:r>
              <a:rPr lang="en-US" sz="2600" b="1">
                <a:latin typeface="Arial" pitchFamily="34" charset="0"/>
                <a:cs typeface="Arial" pitchFamily="34" charset="0"/>
              </a:rPr>
              <a:t>thống tổ chức đầy </a:t>
            </a:r>
            <a:r>
              <a:rPr lang="en-US" sz="2600" b="1" smtClean="0">
                <a:latin typeface="Arial" pitchFamily="34" charset="0"/>
                <a:cs typeface="Arial" pitchFamily="34" charset="0"/>
              </a:rPr>
              <a:t>đủ, hoàn thiện, đảm bảo tổ chức tốt việc giáo dục đạo đức, lối sống cho SV.</a:t>
            </a:r>
            <a:endParaRPr lang="en-US" sz="2600" b="1">
              <a:latin typeface="Arial" pitchFamily="34" charset="0"/>
              <a:cs typeface="Arial" pitchFamily="34" charset="0"/>
            </a:endParaRPr>
          </a:p>
        </p:txBody>
      </p:sp>
      <p:sp>
        <p:nvSpPr>
          <p:cNvPr id="6" name="Right Arrow 5">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16497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50"/>
          </a:solidFill>
        </p:spPr>
        <p:txBody>
          <a:bodyPr>
            <a:noAutofit/>
          </a:bodyPr>
          <a:lstStyle/>
          <a:p>
            <a:pPr lvl="0" algn="just"/>
            <a:r>
              <a:rPr lang="en-US" sz="3200" smtClean="0">
                <a:solidFill>
                  <a:schemeClr val="tx1"/>
                </a:solidFill>
                <a:effectLst/>
                <a:latin typeface="Arial" pitchFamily="34" charset="0"/>
                <a:cs typeface="Arial" pitchFamily="34" charset="0"/>
              </a:rPr>
              <a:t>3. Điểm </a:t>
            </a:r>
            <a:r>
              <a:rPr lang="en-US" sz="3200">
                <a:solidFill>
                  <a:schemeClr val="tx1"/>
                </a:solidFill>
                <a:effectLst/>
                <a:latin typeface="Arial" pitchFamily="34" charset="0"/>
                <a:cs typeface="Arial" pitchFamily="34" charset="0"/>
              </a:rPr>
              <a:t>mạnh, điểm yếu, cơ hội, thách thức trong công tác giáo dục đạo đức, lối sống cho </a:t>
            </a:r>
            <a:r>
              <a:rPr lang="en-US" sz="3200" smtClean="0">
                <a:solidFill>
                  <a:schemeClr val="tx1"/>
                </a:solidFill>
                <a:effectLst/>
                <a:latin typeface="Arial" pitchFamily="34" charset="0"/>
                <a:cs typeface="Arial" pitchFamily="34" charset="0"/>
              </a:rPr>
              <a:t>SV trường </a:t>
            </a:r>
            <a:r>
              <a:rPr lang="en-US" sz="3200">
                <a:solidFill>
                  <a:schemeClr val="tx1"/>
                </a:solidFill>
                <a:effectLst/>
                <a:latin typeface="Arial" pitchFamily="34" charset="0"/>
                <a:cs typeface="Arial" pitchFamily="34" charset="0"/>
              </a:rPr>
              <a:t>Cao đẳng Lý Tự Trọng </a:t>
            </a:r>
            <a:r>
              <a:rPr lang="en-US" sz="3200" smtClean="0">
                <a:solidFill>
                  <a:schemeClr val="tx1"/>
                </a:solidFill>
                <a:effectLst/>
                <a:latin typeface="Arial" pitchFamily="34" charset="0"/>
                <a:cs typeface="Arial" pitchFamily="34" charset="0"/>
              </a:rPr>
              <a:t>TPHCM</a:t>
            </a:r>
            <a:endParaRPr lang="en-US" sz="3200">
              <a:solidFill>
                <a:schemeClr val="tx1"/>
              </a:solidFill>
              <a:effectLst/>
              <a:latin typeface="Arial" pitchFamily="34" charset="0"/>
              <a:cs typeface="Arial" pitchFamily="34" charset="0"/>
            </a:endParaRPr>
          </a:p>
        </p:txBody>
      </p:sp>
      <p:sp>
        <p:nvSpPr>
          <p:cNvPr id="2" name="Rectangle 1"/>
          <p:cNvSpPr/>
          <p:nvPr/>
        </p:nvSpPr>
        <p:spPr>
          <a:xfrm>
            <a:off x="0" y="1524000"/>
            <a:ext cx="2941831" cy="523220"/>
          </a:xfrm>
          <a:prstGeom prst="rect">
            <a:avLst/>
          </a:prstGeom>
        </p:spPr>
        <p:txBody>
          <a:bodyPr wrap="none">
            <a:spAutoFit/>
          </a:bodyPr>
          <a:lstStyle/>
          <a:p>
            <a:r>
              <a:rPr lang="en-US" sz="2800" b="1">
                <a:solidFill>
                  <a:srgbClr val="FFFF00"/>
                </a:solidFill>
                <a:latin typeface="Arial" pitchFamily="34" charset="0"/>
                <a:cs typeface="Arial" pitchFamily="34" charset="0"/>
              </a:rPr>
              <a:t> </a:t>
            </a:r>
            <a:r>
              <a:rPr lang="en-US" sz="2800" b="1" smtClean="0">
                <a:solidFill>
                  <a:srgbClr val="FFFF00"/>
                </a:solidFill>
                <a:latin typeface="Arial" pitchFamily="34" charset="0"/>
                <a:cs typeface="Arial" pitchFamily="34" charset="0"/>
              </a:rPr>
              <a:t>3.4. Thách thức</a:t>
            </a:r>
            <a:endParaRPr lang="en-US" sz="2800">
              <a:solidFill>
                <a:srgbClr val="FFFF00"/>
              </a:solidFill>
              <a:latin typeface="Arial" pitchFamily="34" charset="0"/>
              <a:cs typeface="Arial" pitchFamily="34" charset="0"/>
            </a:endParaRPr>
          </a:p>
        </p:txBody>
      </p:sp>
      <p:sp>
        <p:nvSpPr>
          <p:cNvPr id="7" name="Rectangle 6"/>
          <p:cNvSpPr/>
          <p:nvPr/>
        </p:nvSpPr>
        <p:spPr>
          <a:xfrm>
            <a:off x="20664" y="3565029"/>
            <a:ext cx="9144000" cy="1692771"/>
          </a:xfrm>
          <a:prstGeom prst="rect">
            <a:avLst/>
          </a:prstGeom>
        </p:spPr>
        <p:txBody>
          <a:bodyPr wrap="square">
            <a:spAutoFit/>
          </a:bodyPr>
          <a:lstStyle/>
          <a:p>
            <a:pPr indent="465138" algn="just"/>
            <a:r>
              <a:rPr lang="en-US" sz="2600" b="1" smtClean="0">
                <a:latin typeface="Arial" pitchFamily="34" charset="0"/>
                <a:cs typeface="Arial" pitchFamily="34" charset="0"/>
              </a:rPr>
              <a:t>- Các</a:t>
            </a:r>
            <a:r>
              <a:rPr lang="vi-VN" sz="2600" b="1" smtClean="0">
                <a:latin typeface="Arial" pitchFamily="34" charset="0"/>
                <a:cs typeface="Arial" pitchFamily="34" charset="0"/>
              </a:rPr>
              <a:t> </a:t>
            </a:r>
            <a:r>
              <a:rPr lang="vi-VN" sz="2600" b="1">
                <a:latin typeface="Arial" pitchFamily="34" charset="0"/>
                <a:cs typeface="Arial" pitchFamily="34" charset="0"/>
              </a:rPr>
              <a:t>hoạt </a:t>
            </a:r>
            <a:r>
              <a:rPr lang="vi-VN" sz="2600" b="1" smtClean="0">
                <a:latin typeface="Arial" pitchFamily="34" charset="0"/>
                <a:cs typeface="Arial" pitchFamily="34" charset="0"/>
              </a:rPr>
              <a:t>động</a:t>
            </a:r>
            <a:r>
              <a:rPr lang="en-US" sz="2600" b="1" smtClean="0">
                <a:latin typeface="Arial" pitchFamily="34" charset="0"/>
                <a:cs typeface="Arial" pitchFamily="34" charset="0"/>
              </a:rPr>
              <a:t> phong trào</a:t>
            </a:r>
            <a:r>
              <a:rPr lang="vi-VN" sz="2600" b="1" smtClean="0">
                <a:latin typeface="Arial" pitchFamily="34" charset="0"/>
                <a:cs typeface="Arial" pitchFamily="34" charset="0"/>
              </a:rPr>
              <a:t> </a:t>
            </a:r>
            <a:r>
              <a:rPr lang="vi-VN" sz="2600" b="1">
                <a:latin typeface="Arial" pitchFamily="34" charset="0"/>
                <a:cs typeface="Arial" pitchFamily="34" charset="0"/>
              </a:rPr>
              <a:t>văn nghệ, thể dục thể thao và các hoạt động khác </a:t>
            </a:r>
            <a:r>
              <a:rPr lang="en-US" sz="2600" b="1" smtClean="0">
                <a:latin typeface="Arial" pitchFamily="34" charset="0"/>
                <a:cs typeface="Arial" pitchFamily="34" charset="0"/>
              </a:rPr>
              <a:t>chưa được tổ chức bài bài, sâu rộng… nhằm </a:t>
            </a:r>
            <a:r>
              <a:rPr lang="vi-VN" sz="2600" b="1" smtClean="0">
                <a:latin typeface="Arial" pitchFamily="34" charset="0"/>
                <a:cs typeface="Arial" pitchFamily="34" charset="0"/>
              </a:rPr>
              <a:t>cho </a:t>
            </a:r>
            <a:r>
              <a:rPr lang="vi-VN" sz="2600" b="1">
                <a:latin typeface="Arial" pitchFamily="34" charset="0"/>
                <a:cs typeface="Arial" pitchFamily="34" charset="0"/>
              </a:rPr>
              <a:t>SV tham gia, góp phần giáo dục, rèn luyện </a:t>
            </a:r>
            <a:r>
              <a:rPr lang="en-US" sz="2600" b="1" smtClean="0">
                <a:latin typeface="Arial" pitchFamily="34" charset="0"/>
                <a:cs typeface="Arial" pitchFamily="34" charset="0"/>
              </a:rPr>
              <a:t>đạo đức, lối sống cho SV.</a:t>
            </a:r>
            <a:endParaRPr lang="en-US" sz="2600" b="1">
              <a:latin typeface="Arial" pitchFamily="34" charset="0"/>
              <a:cs typeface="Arial" pitchFamily="34" charset="0"/>
            </a:endParaRPr>
          </a:p>
        </p:txBody>
      </p:sp>
      <p:sp>
        <p:nvSpPr>
          <p:cNvPr id="9" name="Rectangle 8"/>
          <p:cNvSpPr/>
          <p:nvPr/>
        </p:nvSpPr>
        <p:spPr>
          <a:xfrm>
            <a:off x="0" y="2136338"/>
            <a:ext cx="9144000" cy="1292662"/>
          </a:xfrm>
          <a:prstGeom prst="rect">
            <a:avLst/>
          </a:prstGeom>
        </p:spPr>
        <p:txBody>
          <a:bodyPr wrap="square">
            <a:spAutoFit/>
          </a:bodyPr>
          <a:lstStyle/>
          <a:p>
            <a:pPr indent="465138" algn="just"/>
            <a:r>
              <a:rPr lang="en-US" sz="2600" b="1" smtClean="0">
                <a:latin typeface="Arial" pitchFamily="34" charset="0"/>
                <a:cs typeface="Arial" pitchFamily="34" charset="0"/>
              </a:rPr>
              <a:t>- Phối </a:t>
            </a:r>
            <a:r>
              <a:rPr lang="en-US" sz="2600" b="1">
                <a:latin typeface="Arial" pitchFamily="34" charset="0"/>
                <a:cs typeface="Arial" pitchFamily="34" charset="0"/>
              </a:rPr>
              <a:t>hợp </a:t>
            </a:r>
            <a:r>
              <a:rPr lang="en-US" sz="2600" b="1" smtClean="0">
                <a:latin typeface="Arial" pitchFamily="34" charset="0"/>
                <a:cs typeface="Arial" pitchFamily="34" charset="0"/>
              </a:rPr>
              <a:t>giữa </a:t>
            </a:r>
            <a:r>
              <a:rPr lang="en-US" sz="2600" b="1">
                <a:latin typeface="Arial" pitchFamily="34" charset="0"/>
                <a:cs typeface="Arial" pitchFamily="34" charset="0"/>
              </a:rPr>
              <a:t>các </a:t>
            </a:r>
            <a:r>
              <a:rPr lang="en-US" sz="2600" b="1" smtClean="0">
                <a:latin typeface="Arial" pitchFamily="34" charset="0"/>
                <a:cs typeface="Arial" pitchFamily="34" charset="0"/>
              </a:rPr>
              <a:t>đơn vị trong nhà trường về </a:t>
            </a:r>
            <a:r>
              <a:rPr lang="en-US" sz="2600" b="1">
                <a:latin typeface="Arial" pitchFamily="34" charset="0"/>
                <a:cs typeface="Arial" pitchFamily="34" charset="0"/>
              </a:rPr>
              <a:t>giáo dục đạo đức, lối sống cho </a:t>
            </a:r>
            <a:r>
              <a:rPr lang="en-US" sz="2600" b="1" smtClean="0">
                <a:latin typeface="Arial" pitchFamily="34" charset="0"/>
                <a:cs typeface="Arial" pitchFamily="34" charset="0"/>
              </a:rPr>
              <a:t>SV chưa nhịp nhàng, đồng bộ…</a:t>
            </a:r>
            <a:endParaRPr lang="en-US" sz="2600" b="1">
              <a:latin typeface="Arial" pitchFamily="34" charset="0"/>
              <a:cs typeface="Arial" pitchFamily="34" charset="0"/>
            </a:endParaRPr>
          </a:p>
        </p:txBody>
      </p:sp>
      <p:sp>
        <p:nvSpPr>
          <p:cNvPr id="6" name="Right Arrow 5">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1936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8" name="Oval 7"/>
          <p:cNvSpPr/>
          <p:nvPr/>
        </p:nvSpPr>
        <p:spPr>
          <a:xfrm>
            <a:off x="3733800" y="3352800"/>
            <a:ext cx="1676400" cy="1676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smtClean="0">
                <a:solidFill>
                  <a:srgbClr val="FFFF00"/>
                </a:solidFill>
                <a:latin typeface="Arial" pitchFamily="34" charset="0"/>
                <a:cs typeface="Arial" pitchFamily="34" charset="0"/>
              </a:rPr>
              <a:t>Giáo dục đạo đức lối sống cho SV</a:t>
            </a:r>
            <a:endParaRPr lang="en-US" b="1">
              <a:solidFill>
                <a:srgbClr val="FFFF00"/>
              </a:solidFill>
              <a:latin typeface="Arial" pitchFamily="34" charset="0"/>
              <a:cs typeface="Arial" pitchFamily="34" charset="0"/>
            </a:endParaRPr>
          </a:p>
        </p:txBody>
      </p:sp>
      <p:sp>
        <p:nvSpPr>
          <p:cNvPr id="10" name="Rounded Rectangle 9">
            <a:hlinkClick r:id="rId2" action="ppaction://hlinksldjump"/>
          </p:cNvPr>
          <p:cNvSpPr/>
          <p:nvPr/>
        </p:nvSpPr>
        <p:spPr>
          <a:xfrm>
            <a:off x="2971800" y="1524000"/>
            <a:ext cx="3276600" cy="14478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1913" lvl="1" indent="169863" algn="just"/>
            <a:r>
              <a:rPr lang="en-US" b="1" i="1" smtClean="0">
                <a:solidFill>
                  <a:srgbClr val="FF0000"/>
                </a:solidFill>
              </a:rPr>
              <a:t>1. Chỉ </a:t>
            </a:r>
            <a:r>
              <a:rPr lang="en-US" b="1" i="1">
                <a:solidFill>
                  <a:srgbClr val="FF0000"/>
                </a:solidFill>
              </a:rPr>
              <a:t>đạo và tổ chức thực hiện, thường xuyên chăm lo giáo dục đạo đức cách mạng, lối sống trong sạch, lành mạnh cho </a:t>
            </a:r>
            <a:r>
              <a:rPr lang="en-US" b="1" i="1" smtClean="0">
                <a:solidFill>
                  <a:srgbClr val="FF0000"/>
                </a:solidFill>
              </a:rPr>
              <a:t>SV.</a:t>
            </a:r>
            <a:endParaRPr lang="en-US">
              <a:solidFill>
                <a:srgbClr val="FF0000"/>
              </a:solidFill>
            </a:endParaRPr>
          </a:p>
        </p:txBody>
      </p:sp>
      <p:sp>
        <p:nvSpPr>
          <p:cNvPr id="11" name="Rounded Rectangle 10">
            <a:hlinkClick r:id="rId3" action="ppaction://hlinksldjump"/>
          </p:cNvPr>
          <p:cNvSpPr/>
          <p:nvPr/>
        </p:nvSpPr>
        <p:spPr>
          <a:xfrm>
            <a:off x="6553200" y="1981200"/>
            <a:ext cx="2438400" cy="1828800"/>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31775" algn="just"/>
            <a:r>
              <a:rPr lang="en-US" b="1" i="1" smtClean="0">
                <a:solidFill>
                  <a:srgbClr val="002060"/>
                </a:solidFill>
              </a:rPr>
              <a:t>2. G</a:t>
            </a:r>
            <a:r>
              <a:rPr lang="vi-VN" b="1" i="1">
                <a:solidFill>
                  <a:srgbClr val="002060"/>
                </a:solidFill>
              </a:rPr>
              <a:t>iáo dục văn hóa, lối sống tốt đẹp của dân tộc, đất nước và truyền thống cách mạng của </a:t>
            </a:r>
            <a:r>
              <a:rPr lang="en-US" b="1" i="1">
                <a:solidFill>
                  <a:srgbClr val="002060"/>
                </a:solidFill>
              </a:rPr>
              <a:t>dân tộc </a:t>
            </a:r>
            <a:r>
              <a:rPr lang="en-US" b="1" i="1" smtClean="0">
                <a:solidFill>
                  <a:srgbClr val="002060"/>
                </a:solidFill>
              </a:rPr>
              <a:t>cho SV</a:t>
            </a:r>
            <a:endParaRPr lang="en-US">
              <a:solidFill>
                <a:srgbClr val="002060"/>
              </a:solidFill>
            </a:endParaRPr>
          </a:p>
        </p:txBody>
      </p:sp>
      <p:sp>
        <p:nvSpPr>
          <p:cNvPr id="12" name="Rounded Rectangle 11">
            <a:hlinkClick r:id="rId4" action="ppaction://hlinksldjump"/>
          </p:cNvPr>
          <p:cNvSpPr/>
          <p:nvPr/>
        </p:nvSpPr>
        <p:spPr>
          <a:xfrm>
            <a:off x="6527369" y="4267200"/>
            <a:ext cx="2438400" cy="2133600"/>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31775" algn="just"/>
            <a:r>
              <a:rPr lang="en-US" b="1" i="1" smtClean="0"/>
              <a:t>3. Tăng </a:t>
            </a:r>
            <a:r>
              <a:rPr lang="en-US" b="1" i="1"/>
              <a:t>cường và phối hợp chặt chẽ giữa 3 lực lượng gia </a:t>
            </a:r>
            <a:r>
              <a:rPr lang="en-US" b="1" i="1" smtClean="0"/>
              <a:t>đình – nhà trường – xã </a:t>
            </a:r>
            <a:r>
              <a:rPr lang="en-US" b="1" i="1"/>
              <a:t>hội trong việc giáo dục đạo đức, lối sống cho </a:t>
            </a:r>
            <a:r>
              <a:rPr lang="en-US" b="1" i="1" smtClean="0"/>
              <a:t>SV</a:t>
            </a:r>
            <a:endParaRPr lang="en-US">
              <a:solidFill>
                <a:srgbClr val="FFC000"/>
              </a:solidFill>
            </a:endParaRPr>
          </a:p>
        </p:txBody>
      </p:sp>
      <p:sp>
        <p:nvSpPr>
          <p:cNvPr id="13" name="Rounded Rectangle 12">
            <a:hlinkClick r:id="rId5" action="ppaction://hlinksldjump"/>
          </p:cNvPr>
          <p:cNvSpPr/>
          <p:nvPr/>
        </p:nvSpPr>
        <p:spPr>
          <a:xfrm>
            <a:off x="2971800" y="5357247"/>
            <a:ext cx="3276600" cy="144780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1913" lvl="1" indent="169863" algn="just"/>
            <a:r>
              <a:rPr lang="en-US" b="1" i="1" smtClean="0">
                <a:solidFill>
                  <a:srgbClr val="C00000"/>
                </a:solidFill>
              </a:rPr>
              <a:t>4. Tăng </a:t>
            </a:r>
            <a:r>
              <a:rPr lang="en-US" b="1" i="1">
                <a:solidFill>
                  <a:srgbClr val="C00000"/>
                </a:solidFill>
              </a:rPr>
              <a:t>cường phối hợp giữa các đơn vị, kiện toàn bộ máy phục vụ công tác giáo dục đạo đức, lối sống cho sinh viên</a:t>
            </a:r>
            <a:endParaRPr lang="en-US">
              <a:solidFill>
                <a:srgbClr val="C00000"/>
              </a:solidFill>
            </a:endParaRPr>
          </a:p>
        </p:txBody>
      </p:sp>
      <p:sp>
        <p:nvSpPr>
          <p:cNvPr id="14" name="Rounded Rectangle 13">
            <a:hlinkClick r:id="rId6" action="ppaction://hlinksldjump"/>
          </p:cNvPr>
          <p:cNvSpPr/>
          <p:nvPr/>
        </p:nvSpPr>
        <p:spPr>
          <a:xfrm>
            <a:off x="152400" y="1929539"/>
            <a:ext cx="2438400" cy="1828800"/>
          </a:xfrm>
          <a:prstGeom prst="roundRect">
            <a:avLst/>
          </a:prstGeom>
          <a:solidFill>
            <a:srgbClr val="0070C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31775" algn="just"/>
            <a:r>
              <a:rPr lang="en-US" b="1" i="1" smtClean="0"/>
              <a:t>6. </a:t>
            </a:r>
            <a:r>
              <a:rPr lang="en-US" b="1" i="1"/>
              <a:t>Đổi mới phương pháp kiểm tra, đánh giá kết quả đánh giá kết quả rèn </a:t>
            </a:r>
            <a:r>
              <a:rPr lang="en-US" b="1" i="1" smtClean="0"/>
              <a:t>luyện của sinh </a:t>
            </a:r>
            <a:r>
              <a:rPr lang="en-US" b="1" i="1"/>
              <a:t>viên</a:t>
            </a:r>
            <a:r>
              <a:rPr lang="en-US" b="1" i="1" smtClean="0"/>
              <a:t>.</a:t>
            </a:r>
            <a:endParaRPr lang="en-US">
              <a:solidFill>
                <a:srgbClr val="002060"/>
              </a:solidFill>
            </a:endParaRPr>
          </a:p>
        </p:txBody>
      </p:sp>
      <p:sp>
        <p:nvSpPr>
          <p:cNvPr id="16" name="Rounded Rectangle 15">
            <a:hlinkClick r:id="rId7" action="ppaction://hlinksldjump"/>
          </p:cNvPr>
          <p:cNvSpPr/>
          <p:nvPr/>
        </p:nvSpPr>
        <p:spPr>
          <a:xfrm>
            <a:off x="152400" y="4198749"/>
            <a:ext cx="2438400" cy="1828800"/>
          </a:xfrm>
          <a:prstGeom prst="roundRect">
            <a:avLst/>
          </a:prstGeom>
          <a:solidFill>
            <a:srgbClr val="0000FF"/>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31775" algn="just"/>
            <a:r>
              <a:rPr lang="en-US" b="1" i="1"/>
              <a:t>5. Phát huy vai trò tự học tập, tự du dưỡng, rèn luyện đạo đức, lối sống của sinh viên.</a:t>
            </a:r>
            <a:endParaRPr lang="en-US">
              <a:solidFill>
                <a:srgbClr val="002060"/>
              </a:solidFill>
            </a:endParaRPr>
          </a:p>
        </p:txBody>
      </p:sp>
      <p:sp>
        <p:nvSpPr>
          <p:cNvPr id="19" name="Up-Down Arrow 18"/>
          <p:cNvSpPr/>
          <p:nvPr/>
        </p:nvSpPr>
        <p:spPr>
          <a:xfrm>
            <a:off x="4572000" y="2971800"/>
            <a:ext cx="45719" cy="365760"/>
          </a:xfrm>
          <a:prstGeom prst="upDown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Up-Down Arrow 19"/>
          <p:cNvSpPr/>
          <p:nvPr/>
        </p:nvSpPr>
        <p:spPr>
          <a:xfrm>
            <a:off x="4587240" y="5029200"/>
            <a:ext cx="45719" cy="365760"/>
          </a:xfrm>
          <a:prstGeom prst="upDown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Straight Arrow Connector 28"/>
          <p:cNvCxnSpPr/>
          <p:nvPr/>
        </p:nvCxnSpPr>
        <p:spPr>
          <a:xfrm flipH="1">
            <a:off x="5334000" y="2895600"/>
            <a:ext cx="1219200" cy="914400"/>
          </a:xfrm>
          <a:prstGeom prst="straightConnector1">
            <a:avLst/>
          </a:prstGeom>
          <a:ln w="44450">
            <a:solidFill>
              <a:schemeClr val="tx1"/>
            </a:solidFill>
            <a:headEnd type="triangle" w="med" len="med"/>
            <a:tailEnd type="triangle" w="med" len="med"/>
          </a:ln>
        </p:spPr>
        <p:style>
          <a:lnRef idx="1">
            <a:schemeClr val="dk1"/>
          </a:lnRef>
          <a:fillRef idx="0">
            <a:schemeClr val="dk1"/>
          </a:fillRef>
          <a:effectRef idx="0">
            <a:schemeClr val="dk1"/>
          </a:effectRef>
          <a:fontRef idx="minor">
            <a:schemeClr val="tx1"/>
          </a:fontRef>
        </p:style>
      </p:cxnSp>
      <p:cxnSp>
        <p:nvCxnSpPr>
          <p:cNvPr id="31" name="Straight Arrow Connector 30"/>
          <p:cNvCxnSpPr/>
          <p:nvPr/>
        </p:nvCxnSpPr>
        <p:spPr>
          <a:xfrm>
            <a:off x="5303004" y="4556502"/>
            <a:ext cx="1193369" cy="762000"/>
          </a:xfrm>
          <a:prstGeom prst="straightConnector1">
            <a:avLst/>
          </a:prstGeom>
          <a:ln w="4445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2590800" y="3048000"/>
            <a:ext cx="1193369" cy="762000"/>
          </a:xfrm>
          <a:prstGeom prst="straightConnector1">
            <a:avLst/>
          </a:prstGeom>
          <a:ln w="4445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a:off x="2611464" y="4528088"/>
            <a:ext cx="1219200" cy="805912"/>
          </a:xfrm>
          <a:prstGeom prst="straightConnector1">
            <a:avLst/>
          </a:prstGeom>
          <a:ln w="44450">
            <a:solidFill>
              <a:schemeClr val="tx1"/>
            </a:solidFill>
            <a:headEnd type="triangle" w="med" len="med"/>
            <a:tailEnd type="triangle" w="med" len="med"/>
          </a:ln>
        </p:spPr>
        <p:style>
          <a:lnRef idx="1">
            <a:schemeClr val="dk1"/>
          </a:lnRef>
          <a:fillRef idx="0">
            <a:schemeClr val="dk1"/>
          </a:fillRef>
          <a:effectRef idx="0">
            <a:schemeClr val="dk1"/>
          </a:effectRef>
          <a:fontRef idx="minor">
            <a:schemeClr val="tx1"/>
          </a:fontRef>
        </p:style>
      </p:cxnSp>
      <p:sp>
        <p:nvSpPr>
          <p:cNvPr id="46" name="Right Arrow 45">
            <a:hlinkClick r:id="rId8"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3279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2" grpId="0" animBg="1"/>
      <p:bldP spid="13" grpId="0" animBg="1"/>
      <p:bldP spid="14" grpId="0" animBg="1"/>
      <p:bldP spid="16" grpId="0" animBg="1"/>
      <p:bldP spid="19" grpId="0" animBg="1"/>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8" name="Oval 7"/>
          <p:cNvSpPr/>
          <p:nvPr/>
        </p:nvSpPr>
        <p:spPr>
          <a:xfrm>
            <a:off x="3733800" y="3352800"/>
            <a:ext cx="1676400" cy="1676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smtClean="0">
                <a:solidFill>
                  <a:srgbClr val="FFFF00"/>
                </a:solidFill>
                <a:latin typeface="Arial" pitchFamily="34" charset="0"/>
                <a:cs typeface="Arial" pitchFamily="34" charset="0"/>
              </a:rPr>
              <a:t>Giáo dục đạo đức lối sống cho SV</a:t>
            </a:r>
            <a:endParaRPr lang="en-US" b="1">
              <a:solidFill>
                <a:srgbClr val="FFFF00"/>
              </a:solidFill>
              <a:latin typeface="Arial" pitchFamily="34" charset="0"/>
              <a:cs typeface="Arial" pitchFamily="34" charset="0"/>
            </a:endParaRPr>
          </a:p>
        </p:txBody>
      </p:sp>
      <p:sp>
        <p:nvSpPr>
          <p:cNvPr id="10" name="Rounded Rectangle 9">
            <a:hlinkClick r:id="rId2" action="ppaction://hlinksldjump"/>
          </p:cNvPr>
          <p:cNvSpPr/>
          <p:nvPr/>
        </p:nvSpPr>
        <p:spPr>
          <a:xfrm>
            <a:off x="2971800" y="1524000"/>
            <a:ext cx="3276600" cy="14478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1913" lvl="1" indent="169863" algn="just"/>
            <a:r>
              <a:rPr lang="en-US" b="1" i="1" smtClean="0">
                <a:solidFill>
                  <a:srgbClr val="FF0000"/>
                </a:solidFill>
              </a:rPr>
              <a:t>1. Chỉ </a:t>
            </a:r>
            <a:r>
              <a:rPr lang="en-US" b="1" i="1">
                <a:solidFill>
                  <a:srgbClr val="FF0000"/>
                </a:solidFill>
              </a:rPr>
              <a:t>đạo và tổ chức thực hiện, thường xuyên chăm lo giáo dục đạo đức cách mạng, lối sống trong sạch, lành mạnh cho </a:t>
            </a:r>
            <a:r>
              <a:rPr lang="en-US" b="1" i="1" smtClean="0">
                <a:solidFill>
                  <a:srgbClr val="FF0000"/>
                </a:solidFill>
              </a:rPr>
              <a:t>SV.</a:t>
            </a:r>
            <a:endParaRPr lang="en-US">
              <a:solidFill>
                <a:srgbClr val="FF0000"/>
              </a:solidFill>
            </a:endParaRPr>
          </a:p>
        </p:txBody>
      </p:sp>
      <p:sp>
        <p:nvSpPr>
          <p:cNvPr id="11" name="Rounded Rectangle 10">
            <a:hlinkClick r:id="rId3" action="ppaction://hlinksldjump"/>
          </p:cNvPr>
          <p:cNvSpPr/>
          <p:nvPr/>
        </p:nvSpPr>
        <p:spPr>
          <a:xfrm>
            <a:off x="6553200" y="1981200"/>
            <a:ext cx="2438400" cy="1828800"/>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31775" algn="just"/>
            <a:r>
              <a:rPr lang="en-US" b="1" i="1" smtClean="0">
                <a:solidFill>
                  <a:srgbClr val="002060"/>
                </a:solidFill>
              </a:rPr>
              <a:t>2. G</a:t>
            </a:r>
            <a:r>
              <a:rPr lang="vi-VN" b="1" i="1">
                <a:solidFill>
                  <a:srgbClr val="002060"/>
                </a:solidFill>
              </a:rPr>
              <a:t>iáo dục văn hóa, lối sống tốt đẹp của dân tộc, đất nước và truyền thống cách mạng của </a:t>
            </a:r>
            <a:r>
              <a:rPr lang="en-US" b="1" i="1">
                <a:solidFill>
                  <a:srgbClr val="002060"/>
                </a:solidFill>
              </a:rPr>
              <a:t>dân tộc </a:t>
            </a:r>
            <a:r>
              <a:rPr lang="en-US" b="1" i="1" smtClean="0">
                <a:solidFill>
                  <a:srgbClr val="002060"/>
                </a:solidFill>
              </a:rPr>
              <a:t>cho SV</a:t>
            </a:r>
            <a:endParaRPr lang="en-US">
              <a:solidFill>
                <a:srgbClr val="002060"/>
              </a:solidFill>
            </a:endParaRPr>
          </a:p>
        </p:txBody>
      </p:sp>
      <p:sp>
        <p:nvSpPr>
          <p:cNvPr id="12" name="Rounded Rectangle 11">
            <a:hlinkClick r:id="rId4" action="ppaction://hlinksldjump"/>
          </p:cNvPr>
          <p:cNvSpPr/>
          <p:nvPr/>
        </p:nvSpPr>
        <p:spPr>
          <a:xfrm>
            <a:off x="6527369" y="4267200"/>
            <a:ext cx="2438400" cy="2133600"/>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31775" algn="just"/>
            <a:r>
              <a:rPr lang="en-US" b="1" i="1" smtClean="0"/>
              <a:t>3. Tăng </a:t>
            </a:r>
            <a:r>
              <a:rPr lang="en-US" b="1" i="1"/>
              <a:t>cường và phối hợp chặt chẽ giữa 3 lực lượng gia </a:t>
            </a:r>
            <a:r>
              <a:rPr lang="en-US" b="1" i="1" smtClean="0"/>
              <a:t>đình – nhà trường – xã </a:t>
            </a:r>
            <a:r>
              <a:rPr lang="en-US" b="1" i="1"/>
              <a:t>hội trong việc giáo dục đạo đức, lối sống cho </a:t>
            </a:r>
            <a:r>
              <a:rPr lang="en-US" b="1" i="1" smtClean="0"/>
              <a:t>SV</a:t>
            </a:r>
            <a:endParaRPr lang="en-US">
              <a:solidFill>
                <a:srgbClr val="FFC000"/>
              </a:solidFill>
            </a:endParaRPr>
          </a:p>
        </p:txBody>
      </p:sp>
      <p:sp>
        <p:nvSpPr>
          <p:cNvPr id="13" name="Rounded Rectangle 12">
            <a:hlinkClick r:id="rId5" action="ppaction://hlinksldjump"/>
          </p:cNvPr>
          <p:cNvSpPr/>
          <p:nvPr/>
        </p:nvSpPr>
        <p:spPr>
          <a:xfrm>
            <a:off x="2971800" y="5357247"/>
            <a:ext cx="3276600" cy="144780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1913" lvl="1" indent="169863" algn="just"/>
            <a:r>
              <a:rPr lang="en-US" b="1" i="1" smtClean="0">
                <a:solidFill>
                  <a:srgbClr val="C00000"/>
                </a:solidFill>
              </a:rPr>
              <a:t>4. Tăng </a:t>
            </a:r>
            <a:r>
              <a:rPr lang="en-US" b="1" i="1">
                <a:solidFill>
                  <a:srgbClr val="C00000"/>
                </a:solidFill>
              </a:rPr>
              <a:t>cường phối hợp giữa các đơn vị, kiện toàn bộ máy phục vụ công tác giáo dục đạo đức, lối sống cho sinh viên</a:t>
            </a:r>
            <a:endParaRPr lang="en-US">
              <a:solidFill>
                <a:srgbClr val="C00000"/>
              </a:solidFill>
            </a:endParaRPr>
          </a:p>
        </p:txBody>
      </p:sp>
      <p:sp>
        <p:nvSpPr>
          <p:cNvPr id="14" name="Rounded Rectangle 13">
            <a:hlinkClick r:id="rId6" action="ppaction://hlinksldjump"/>
          </p:cNvPr>
          <p:cNvSpPr/>
          <p:nvPr/>
        </p:nvSpPr>
        <p:spPr>
          <a:xfrm>
            <a:off x="152400" y="1929539"/>
            <a:ext cx="2438400" cy="1828800"/>
          </a:xfrm>
          <a:prstGeom prst="roundRect">
            <a:avLst/>
          </a:prstGeom>
          <a:solidFill>
            <a:srgbClr val="0070C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31775" algn="just"/>
            <a:r>
              <a:rPr lang="en-US" b="1" i="1" smtClean="0"/>
              <a:t>6. </a:t>
            </a:r>
            <a:r>
              <a:rPr lang="en-US" b="1" i="1"/>
              <a:t>Đổi mới phương pháp kiểm tra, đánh giá kết quả đánh giá kết quả rèn </a:t>
            </a:r>
            <a:r>
              <a:rPr lang="en-US" b="1" i="1" smtClean="0"/>
              <a:t>luyện của sinh </a:t>
            </a:r>
            <a:r>
              <a:rPr lang="en-US" b="1" i="1"/>
              <a:t>viên</a:t>
            </a:r>
            <a:r>
              <a:rPr lang="en-US" b="1" i="1" smtClean="0"/>
              <a:t>.</a:t>
            </a:r>
            <a:endParaRPr lang="en-US">
              <a:solidFill>
                <a:srgbClr val="002060"/>
              </a:solidFill>
            </a:endParaRPr>
          </a:p>
        </p:txBody>
      </p:sp>
      <p:sp>
        <p:nvSpPr>
          <p:cNvPr id="16" name="Rounded Rectangle 15">
            <a:hlinkClick r:id="rId7" action="ppaction://hlinksldjump"/>
          </p:cNvPr>
          <p:cNvSpPr/>
          <p:nvPr/>
        </p:nvSpPr>
        <p:spPr>
          <a:xfrm>
            <a:off x="152400" y="4198749"/>
            <a:ext cx="2438400" cy="1828800"/>
          </a:xfrm>
          <a:prstGeom prst="roundRect">
            <a:avLst/>
          </a:prstGeom>
          <a:solidFill>
            <a:srgbClr val="0000FF"/>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31775" algn="just"/>
            <a:r>
              <a:rPr lang="en-US" b="1" i="1"/>
              <a:t>5. Phát huy vai trò tự học tập, tự du dưỡng, rèn luyện đạo đức, lối sống của sinh viên.</a:t>
            </a:r>
            <a:endParaRPr lang="en-US">
              <a:solidFill>
                <a:srgbClr val="002060"/>
              </a:solidFill>
            </a:endParaRPr>
          </a:p>
        </p:txBody>
      </p:sp>
      <p:sp>
        <p:nvSpPr>
          <p:cNvPr id="19" name="Up-Down Arrow 18"/>
          <p:cNvSpPr/>
          <p:nvPr/>
        </p:nvSpPr>
        <p:spPr>
          <a:xfrm>
            <a:off x="4572000" y="2971800"/>
            <a:ext cx="45719" cy="365760"/>
          </a:xfrm>
          <a:prstGeom prst="upDown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Up-Down Arrow 19"/>
          <p:cNvSpPr/>
          <p:nvPr/>
        </p:nvSpPr>
        <p:spPr>
          <a:xfrm>
            <a:off x="4587240" y="5029200"/>
            <a:ext cx="45719" cy="365760"/>
          </a:xfrm>
          <a:prstGeom prst="upDown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Straight Arrow Connector 28"/>
          <p:cNvCxnSpPr/>
          <p:nvPr/>
        </p:nvCxnSpPr>
        <p:spPr>
          <a:xfrm flipH="1">
            <a:off x="5334000" y="2895600"/>
            <a:ext cx="1219200" cy="914400"/>
          </a:xfrm>
          <a:prstGeom prst="straightConnector1">
            <a:avLst/>
          </a:prstGeom>
          <a:ln w="44450">
            <a:solidFill>
              <a:schemeClr val="tx1"/>
            </a:solidFill>
            <a:headEnd type="triangle" w="med" len="med"/>
            <a:tailEnd type="triangle" w="med" len="med"/>
          </a:ln>
        </p:spPr>
        <p:style>
          <a:lnRef idx="1">
            <a:schemeClr val="dk1"/>
          </a:lnRef>
          <a:fillRef idx="0">
            <a:schemeClr val="dk1"/>
          </a:fillRef>
          <a:effectRef idx="0">
            <a:schemeClr val="dk1"/>
          </a:effectRef>
          <a:fontRef idx="minor">
            <a:schemeClr val="tx1"/>
          </a:fontRef>
        </p:style>
      </p:cxnSp>
      <p:cxnSp>
        <p:nvCxnSpPr>
          <p:cNvPr id="31" name="Straight Arrow Connector 30"/>
          <p:cNvCxnSpPr/>
          <p:nvPr/>
        </p:nvCxnSpPr>
        <p:spPr>
          <a:xfrm>
            <a:off x="5303004" y="4556502"/>
            <a:ext cx="1193369" cy="762000"/>
          </a:xfrm>
          <a:prstGeom prst="straightConnector1">
            <a:avLst/>
          </a:prstGeom>
          <a:ln w="4445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2590800" y="3048000"/>
            <a:ext cx="1193369" cy="762000"/>
          </a:xfrm>
          <a:prstGeom prst="straightConnector1">
            <a:avLst/>
          </a:prstGeom>
          <a:ln w="4445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a:off x="2611464" y="4528088"/>
            <a:ext cx="1219200" cy="805912"/>
          </a:xfrm>
          <a:prstGeom prst="straightConnector1">
            <a:avLst/>
          </a:prstGeom>
          <a:ln w="44450">
            <a:solidFill>
              <a:schemeClr val="tx1"/>
            </a:solidFill>
            <a:headEnd type="triangle" w="med" len="med"/>
            <a:tailEnd type="triangle" w="med" len="med"/>
          </a:ln>
        </p:spPr>
        <p:style>
          <a:lnRef idx="1">
            <a:schemeClr val="dk1"/>
          </a:lnRef>
          <a:fillRef idx="0">
            <a:schemeClr val="dk1"/>
          </a:fillRef>
          <a:effectRef idx="0">
            <a:schemeClr val="dk1"/>
          </a:effectRef>
          <a:fontRef idx="minor">
            <a:schemeClr val="tx1"/>
          </a:fontRef>
        </p:style>
      </p:cxnSp>
      <p:sp>
        <p:nvSpPr>
          <p:cNvPr id="46" name="Right Arrow 45">
            <a:hlinkClick r:id="rId8"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06415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1384995"/>
          </a:xfrm>
          <a:prstGeom prst="rect">
            <a:avLst/>
          </a:prstGeom>
        </p:spPr>
        <p:txBody>
          <a:bodyPr wrap="square">
            <a:spAutoFit/>
          </a:bodyPr>
          <a:lstStyle/>
          <a:p>
            <a:pPr algn="just"/>
            <a:r>
              <a:rPr lang="en-US" sz="2800" b="1" i="1" smtClean="0">
                <a:solidFill>
                  <a:srgbClr val="FFFF00"/>
                </a:solidFill>
                <a:latin typeface="Arial" pitchFamily="34" charset="0"/>
                <a:cs typeface="Arial" pitchFamily="34" charset="0"/>
              </a:rPr>
              <a:t>4.1. Chỉ </a:t>
            </a:r>
            <a:r>
              <a:rPr lang="en-US" sz="2800" b="1" i="1">
                <a:solidFill>
                  <a:srgbClr val="FFFF00"/>
                </a:solidFill>
                <a:latin typeface="Arial" pitchFamily="34" charset="0"/>
                <a:cs typeface="Arial" pitchFamily="34" charset="0"/>
              </a:rPr>
              <a:t>đạo và tổ chức thực hiện, thường xuyên chăm lo giáo dục đạo đức cách mạng, lối sống trong sạch, lành mạnh cho sinh </a:t>
            </a:r>
            <a:r>
              <a:rPr lang="en-US" sz="2800" b="1" i="1" smtClean="0">
                <a:solidFill>
                  <a:srgbClr val="FFFF00"/>
                </a:solidFill>
                <a:latin typeface="Arial" pitchFamily="34" charset="0"/>
                <a:cs typeface="Arial" pitchFamily="34" charset="0"/>
              </a:rPr>
              <a:t>viên:</a:t>
            </a:r>
            <a:endParaRPr lang="en-US" sz="2800">
              <a:solidFill>
                <a:srgbClr val="FFFF00"/>
              </a:solidFill>
              <a:latin typeface="Arial" pitchFamily="34" charset="0"/>
              <a:cs typeface="Arial" pitchFamily="34" charset="0"/>
            </a:endParaRPr>
          </a:p>
        </p:txBody>
      </p:sp>
      <p:sp>
        <p:nvSpPr>
          <p:cNvPr id="5" name="Rectangle 4"/>
          <p:cNvSpPr/>
          <p:nvPr/>
        </p:nvSpPr>
        <p:spPr>
          <a:xfrm>
            <a:off x="0" y="2967335"/>
            <a:ext cx="9144000" cy="1292662"/>
          </a:xfrm>
          <a:prstGeom prst="rect">
            <a:avLst/>
          </a:prstGeom>
        </p:spPr>
        <p:txBody>
          <a:bodyPr wrap="square">
            <a:spAutoFit/>
          </a:bodyPr>
          <a:lstStyle/>
          <a:p>
            <a:pPr indent="457200" algn="just"/>
            <a:r>
              <a:rPr lang="en-US" sz="2600" b="1" smtClean="0">
                <a:latin typeface="Arial" pitchFamily="34" charset="0"/>
                <a:cs typeface="Arial" pitchFamily="34" charset="0"/>
              </a:rPr>
              <a:t>- Nâng </a:t>
            </a:r>
            <a:r>
              <a:rPr lang="en-US" sz="2600" b="1">
                <a:latin typeface="Arial" pitchFamily="34" charset="0"/>
                <a:cs typeface="Arial" pitchFamily="34" charset="0"/>
              </a:rPr>
              <a:t>cao về chất lượng giáo dục, tuyên truyền Giáo dục lý tưởng cách mạng, đạo đức, lối sống văn hóa cho SV</a:t>
            </a:r>
          </a:p>
        </p:txBody>
      </p:sp>
      <p:sp>
        <p:nvSpPr>
          <p:cNvPr id="6" name="Rectangle 5"/>
          <p:cNvSpPr/>
          <p:nvPr/>
        </p:nvSpPr>
        <p:spPr>
          <a:xfrm>
            <a:off x="0" y="4224371"/>
            <a:ext cx="9144000" cy="1692771"/>
          </a:xfrm>
          <a:prstGeom prst="rect">
            <a:avLst/>
          </a:prstGeom>
        </p:spPr>
        <p:txBody>
          <a:bodyPr wrap="square">
            <a:spAutoFit/>
          </a:bodyPr>
          <a:lstStyle/>
          <a:p>
            <a:pPr indent="457200" algn="just">
              <a:tabLst>
                <a:tab pos="457200" algn="l"/>
              </a:tabLst>
            </a:pPr>
            <a:r>
              <a:rPr lang="en-US" sz="2600" b="1" smtClean="0">
                <a:latin typeface="Arial" pitchFamily="34" charset="0"/>
                <a:cs typeface="Arial" pitchFamily="34" charset="0"/>
              </a:rPr>
              <a:t>- Tập </a:t>
            </a:r>
            <a:r>
              <a:rPr lang="en-US" sz="2600" b="1">
                <a:latin typeface="Arial" pitchFamily="34" charset="0"/>
                <a:cs typeface="Arial" pitchFamily="34" charset="0"/>
              </a:rPr>
              <a:t>trung đẩy mạnh tuyên truyền, giáo dục và vận động toàn xã hội thấy được ý nghĩa, vai trò, sự cần thiết của công tác giáo dục lý tưởng cách mạng, đạo đức, lối sống văn hóa cho SV</a:t>
            </a:r>
          </a:p>
        </p:txBody>
      </p:sp>
      <p:sp>
        <p:nvSpPr>
          <p:cNvPr id="2" name="Right Arrow 1">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7269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1384995"/>
          </a:xfrm>
          <a:prstGeom prst="rect">
            <a:avLst/>
          </a:prstGeom>
        </p:spPr>
        <p:txBody>
          <a:bodyPr wrap="square">
            <a:spAutoFit/>
          </a:bodyPr>
          <a:lstStyle/>
          <a:p>
            <a:pPr algn="just"/>
            <a:r>
              <a:rPr lang="en-US" sz="2800" b="1" i="1" smtClean="0">
                <a:solidFill>
                  <a:srgbClr val="FFFF00"/>
                </a:solidFill>
                <a:latin typeface="Arial" pitchFamily="34" charset="0"/>
                <a:cs typeface="Arial" pitchFamily="34" charset="0"/>
              </a:rPr>
              <a:t>4.1. Chỉ </a:t>
            </a:r>
            <a:r>
              <a:rPr lang="en-US" sz="2800" b="1" i="1">
                <a:solidFill>
                  <a:srgbClr val="FFFF00"/>
                </a:solidFill>
                <a:latin typeface="Arial" pitchFamily="34" charset="0"/>
                <a:cs typeface="Arial" pitchFamily="34" charset="0"/>
              </a:rPr>
              <a:t>đạo và tổ chức thực hiện, thường xuyên chăm lo giáo dục đạo đức cách mạng, lối sống trong sạch, lành mạnh cho sinh </a:t>
            </a:r>
            <a:r>
              <a:rPr lang="en-US" sz="2800" b="1" i="1" smtClean="0">
                <a:solidFill>
                  <a:srgbClr val="FFFF00"/>
                </a:solidFill>
                <a:latin typeface="Arial" pitchFamily="34" charset="0"/>
                <a:cs typeface="Arial" pitchFamily="34" charset="0"/>
              </a:rPr>
              <a:t>viên:</a:t>
            </a:r>
            <a:endParaRPr lang="en-US" sz="2800">
              <a:solidFill>
                <a:srgbClr val="FFFF00"/>
              </a:solidFill>
              <a:latin typeface="Arial" pitchFamily="34" charset="0"/>
              <a:cs typeface="Arial" pitchFamily="34" charset="0"/>
            </a:endParaRPr>
          </a:p>
        </p:txBody>
      </p:sp>
      <p:sp>
        <p:nvSpPr>
          <p:cNvPr id="5" name="Rectangle 4"/>
          <p:cNvSpPr/>
          <p:nvPr/>
        </p:nvSpPr>
        <p:spPr>
          <a:xfrm>
            <a:off x="0" y="2967335"/>
            <a:ext cx="9144000" cy="1292662"/>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a:latin typeface="Arial" pitchFamily="34" charset="0"/>
                <a:cs typeface="Arial" pitchFamily="34" charset="0"/>
              </a:rPr>
              <a:t>Tăng cường vai trò, trách nhiệm của Đảng bộ, các chi bộ, các Phòng, Khoa liên quan , Đoàn Thanh niên Cộng sản Hồ Chí Minh, Hội sinh </a:t>
            </a:r>
            <a:r>
              <a:rPr lang="en-US" sz="2600" b="1" smtClean="0">
                <a:latin typeface="Arial" pitchFamily="34" charset="0"/>
                <a:cs typeface="Arial" pitchFamily="34" charset="0"/>
              </a:rPr>
              <a:t>viên…</a:t>
            </a:r>
            <a:endParaRPr lang="en-US" sz="2600" b="1">
              <a:latin typeface="Arial" pitchFamily="34" charset="0"/>
              <a:cs typeface="Arial" pitchFamily="34" charset="0"/>
            </a:endParaRPr>
          </a:p>
        </p:txBody>
      </p:sp>
      <p:sp>
        <p:nvSpPr>
          <p:cNvPr id="6" name="Rectangle 5"/>
          <p:cNvSpPr/>
          <p:nvPr/>
        </p:nvSpPr>
        <p:spPr>
          <a:xfrm>
            <a:off x="0" y="4224371"/>
            <a:ext cx="9144000" cy="1292662"/>
          </a:xfrm>
          <a:prstGeom prst="rect">
            <a:avLst/>
          </a:prstGeom>
        </p:spPr>
        <p:txBody>
          <a:bodyPr wrap="square">
            <a:spAutoFit/>
          </a:bodyPr>
          <a:lstStyle/>
          <a:p>
            <a:pPr indent="457200" algn="just">
              <a:tabLst>
                <a:tab pos="457200" algn="l"/>
              </a:tabLst>
            </a:pPr>
            <a:r>
              <a:rPr lang="en-US" sz="2600" b="1" smtClean="0">
                <a:latin typeface="Arial" pitchFamily="34" charset="0"/>
                <a:cs typeface="Arial" pitchFamily="34" charset="0"/>
              </a:rPr>
              <a:t>- </a:t>
            </a:r>
            <a:r>
              <a:rPr lang="en-US" sz="2600" b="1">
                <a:latin typeface="Arial" pitchFamily="34" charset="0"/>
                <a:cs typeface="Arial" pitchFamily="34" charset="0"/>
              </a:rPr>
              <a:t>Thực hiện tốt công tác quy hoạch, đào tạo, bồi dưỡng, bố trí sử dụng đội ngũ cán bộ làm công tác giảng dạy, giáo dục.</a:t>
            </a:r>
          </a:p>
        </p:txBody>
      </p:sp>
      <p:sp>
        <p:nvSpPr>
          <p:cNvPr id="7" name="Right Arrow 6">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6511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1384995"/>
          </a:xfrm>
          <a:prstGeom prst="rect">
            <a:avLst/>
          </a:prstGeom>
        </p:spPr>
        <p:txBody>
          <a:bodyPr wrap="square">
            <a:spAutoFit/>
          </a:bodyPr>
          <a:lstStyle/>
          <a:p>
            <a:pPr algn="just"/>
            <a:r>
              <a:rPr lang="en-US" sz="2800" b="1" i="1" smtClean="0">
                <a:solidFill>
                  <a:srgbClr val="FFFF00"/>
                </a:solidFill>
                <a:latin typeface="Arial" pitchFamily="34" charset="0"/>
                <a:cs typeface="Arial" pitchFamily="34" charset="0"/>
              </a:rPr>
              <a:t>4.1. Chỉ </a:t>
            </a:r>
            <a:r>
              <a:rPr lang="en-US" sz="2800" b="1" i="1">
                <a:solidFill>
                  <a:srgbClr val="FFFF00"/>
                </a:solidFill>
                <a:latin typeface="Arial" pitchFamily="34" charset="0"/>
                <a:cs typeface="Arial" pitchFamily="34" charset="0"/>
              </a:rPr>
              <a:t>đạo và tổ chức thực hiện, thường xuyên chăm lo giáo dục đạo đức cách mạng, lối sống trong sạch, lành mạnh cho sinh </a:t>
            </a:r>
            <a:r>
              <a:rPr lang="en-US" sz="2800" b="1" i="1" smtClean="0">
                <a:solidFill>
                  <a:srgbClr val="FFFF00"/>
                </a:solidFill>
                <a:latin typeface="Arial" pitchFamily="34" charset="0"/>
                <a:cs typeface="Arial" pitchFamily="34" charset="0"/>
              </a:rPr>
              <a:t>viên:</a:t>
            </a:r>
            <a:endParaRPr lang="en-US" sz="2800">
              <a:solidFill>
                <a:srgbClr val="FFFF00"/>
              </a:solidFill>
              <a:latin typeface="Arial" pitchFamily="34" charset="0"/>
              <a:cs typeface="Arial" pitchFamily="34" charset="0"/>
            </a:endParaRPr>
          </a:p>
        </p:txBody>
      </p:sp>
      <p:sp>
        <p:nvSpPr>
          <p:cNvPr id="5" name="Rectangle 4"/>
          <p:cNvSpPr/>
          <p:nvPr/>
        </p:nvSpPr>
        <p:spPr>
          <a:xfrm>
            <a:off x="0" y="2967335"/>
            <a:ext cx="9144000" cy="1692771"/>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a:latin typeface="Arial" pitchFamily="34" charset="0"/>
                <a:cs typeface="Arial" pitchFamily="34" charset="0"/>
              </a:rPr>
              <a:t>Xây dựng môi trường lành mạnh, tạo điều kiện để SV học tập, rèn luyện, phấn đấu, trưởng thành; Phát huy vai trò, trách nhiệm, tính tiên phong, gương mẫu của đội ngũ cán bộ, giáo viên</a:t>
            </a:r>
          </a:p>
        </p:txBody>
      </p:sp>
      <p:sp>
        <p:nvSpPr>
          <p:cNvPr id="6" name="Rectangle 5"/>
          <p:cNvSpPr/>
          <p:nvPr/>
        </p:nvSpPr>
        <p:spPr>
          <a:xfrm>
            <a:off x="0" y="4724400"/>
            <a:ext cx="9144000" cy="2092881"/>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Xây dựng và phát huy lối sống "Mỗi người vì mọi người, mọi người vì mỗi người", có ý thức tự trọng, tự chủ, trách nhiệm với bản thân, gia đình và xã hội, sống và làm việc theo Hiến pháp và pháp luật, phù hợp thuần phong mỹ tục, truyền thống của người Việt Nam.</a:t>
            </a:r>
          </a:p>
        </p:txBody>
      </p:sp>
      <p:sp>
        <p:nvSpPr>
          <p:cNvPr id="7" name="Right Arrow 6">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14912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1384995"/>
          </a:xfrm>
          <a:prstGeom prst="rect">
            <a:avLst/>
          </a:prstGeom>
        </p:spPr>
        <p:txBody>
          <a:bodyPr wrap="square">
            <a:spAutoFit/>
          </a:bodyPr>
          <a:lstStyle/>
          <a:p>
            <a:pPr algn="just"/>
            <a:r>
              <a:rPr lang="en-US" sz="2800" b="1" i="1" smtClean="0">
                <a:solidFill>
                  <a:srgbClr val="FFFF00"/>
                </a:solidFill>
                <a:latin typeface="Arial" pitchFamily="34" charset="0"/>
                <a:cs typeface="Arial" pitchFamily="34" charset="0"/>
              </a:rPr>
              <a:t>4.1. Chỉ </a:t>
            </a:r>
            <a:r>
              <a:rPr lang="en-US" sz="2800" b="1" i="1">
                <a:solidFill>
                  <a:srgbClr val="FFFF00"/>
                </a:solidFill>
                <a:latin typeface="Arial" pitchFamily="34" charset="0"/>
                <a:cs typeface="Arial" pitchFamily="34" charset="0"/>
              </a:rPr>
              <a:t>đạo và tổ chức thực hiện, thường xuyên chăm lo giáo dục đạo đức cách mạng, lối sống trong sạch, lành mạnh cho sinh </a:t>
            </a:r>
            <a:r>
              <a:rPr lang="en-US" sz="2800" b="1" i="1" smtClean="0">
                <a:solidFill>
                  <a:srgbClr val="FFFF00"/>
                </a:solidFill>
                <a:latin typeface="Arial" pitchFamily="34" charset="0"/>
                <a:cs typeface="Arial" pitchFamily="34" charset="0"/>
              </a:rPr>
              <a:t>viên:</a:t>
            </a:r>
            <a:endParaRPr lang="en-US" sz="2800">
              <a:solidFill>
                <a:srgbClr val="FFFF00"/>
              </a:solidFill>
              <a:latin typeface="Arial" pitchFamily="34" charset="0"/>
              <a:cs typeface="Arial" pitchFamily="34" charset="0"/>
            </a:endParaRPr>
          </a:p>
        </p:txBody>
      </p:sp>
      <p:sp>
        <p:nvSpPr>
          <p:cNvPr id="5" name="Rectangle 4"/>
          <p:cNvSpPr/>
          <p:nvPr/>
        </p:nvSpPr>
        <p:spPr>
          <a:xfrm>
            <a:off x="0" y="2967335"/>
            <a:ext cx="9144000" cy="1292662"/>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a:latin typeface="Arial" pitchFamily="34" charset="0"/>
                <a:cs typeface="Arial" pitchFamily="34" charset="0"/>
              </a:rPr>
              <a:t>Tăng cường quản lý văn hóa, thông tin, kịp thời ngăn chặn các sản phẩm văn hóa độc hại, thông tin sai trái tác động đến nhận thức, tư tưởng, tình cảm của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6" name="Rectangle 5"/>
          <p:cNvSpPr/>
          <p:nvPr/>
        </p:nvSpPr>
        <p:spPr>
          <a:xfrm>
            <a:off x="0" y="4307919"/>
            <a:ext cx="9144000" cy="1292662"/>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Tập trung giải quyết các vấn đề bức xúc, tạo chuyển biến trong phòng, chống tội phạm và tệ nạn xã hội, an toàn giao thông, bảo vệ môi trường </a:t>
            </a:r>
            <a:r>
              <a:rPr lang="en-US" sz="2600" b="1" smtClean="0">
                <a:latin typeface="Arial" pitchFamily="34" charset="0"/>
                <a:cs typeface="Arial" pitchFamily="34" charset="0"/>
              </a:rPr>
              <a:t>sống…</a:t>
            </a:r>
            <a:endParaRPr lang="en-US" sz="2600" b="1">
              <a:latin typeface="Arial" pitchFamily="34" charset="0"/>
              <a:cs typeface="Arial" pitchFamily="34" charset="0"/>
            </a:endParaRPr>
          </a:p>
        </p:txBody>
      </p:sp>
      <p:sp>
        <p:nvSpPr>
          <p:cNvPr id="7" name="Right Arrow 6">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2402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1384995"/>
          </a:xfrm>
          <a:prstGeom prst="rect">
            <a:avLst/>
          </a:prstGeom>
        </p:spPr>
        <p:txBody>
          <a:bodyPr wrap="square">
            <a:spAutoFit/>
          </a:bodyPr>
          <a:lstStyle/>
          <a:p>
            <a:pPr algn="just"/>
            <a:r>
              <a:rPr lang="en-US" sz="2800" b="1" i="1" smtClean="0">
                <a:solidFill>
                  <a:srgbClr val="FFFF00"/>
                </a:solidFill>
                <a:latin typeface="Arial" pitchFamily="34" charset="0"/>
                <a:cs typeface="Arial" pitchFamily="34" charset="0"/>
              </a:rPr>
              <a:t>4.1. Chỉ </a:t>
            </a:r>
            <a:r>
              <a:rPr lang="en-US" sz="2800" b="1" i="1">
                <a:solidFill>
                  <a:srgbClr val="FFFF00"/>
                </a:solidFill>
                <a:latin typeface="Arial" pitchFamily="34" charset="0"/>
                <a:cs typeface="Arial" pitchFamily="34" charset="0"/>
              </a:rPr>
              <a:t>đạo và tổ chức thực hiện, thường xuyên chăm lo giáo dục đạo đức cách mạng, lối sống trong sạch, lành mạnh cho sinh </a:t>
            </a:r>
            <a:r>
              <a:rPr lang="en-US" sz="2800" b="1" i="1" smtClean="0">
                <a:solidFill>
                  <a:srgbClr val="FFFF00"/>
                </a:solidFill>
                <a:latin typeface="Arial" pitchFamily="34" charset="0"/>
                <a:cs typeface="Arial" pitchFamily="34" charset="0"/>
              </a:rPr>
              <a:t>viên:</a:t>
            </a:r>
            <a:endParaRPr lang="en-US" sz="2800">
              <a:solidFill>
                <a:srgbClr val="FFFF00"/>
              </a:solidFill>
              <a:latin typeface="Arial" pitchFamily="34" charset="0"/>
              <a:cs typeface="Arial" pitchFamily="34" charset="0"/>
            </a:endParaRPr>
          </a:p>
        </p:txBody>
      </p:sp>
      <p:sp>
        <p:nvSpPr>
          <p:cNvPr id="5" name="Rectangle 4"/>
          <p:cNvSpPr/>
          <p:nvPr/>
        </p:nvSpPr>
        <p:spPr>
          <a:xfrm>
            <a:off x="0" y="2967335"/>
            <a:ext cx="9144000" cy="892552"/>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a:latin typeface="Arial" pitchFamily="34" charset="0"/>
                <a:cs typeface="Arial" pitchFamily="34" charset="0"/>
              </a:rPr>
              <a:t>Tiếp tục đổi mới, nâng cao chất lượng giảng dạy và học tập các môn lý luận chính </a:t>
            </a:r>
            <a:r>
              <a:rPr lang="en-US" sz="2600" b="1" smtClean="0">
                <a:latin typeface="Arial" pitchFamily="34" charset="0"/>
                <a:cs typeface="Arial" pitchFamily="34" charset="0"/>
              </a:rPr>
              <a:t>trị, pháp luật…</a:t>
            </a:r>
            <a:endParaRPr lang="en-US" sz="2600" b="1">
              <a:latin typeface="Arial" pitchFamily="34" charset="0"/>
              <a:cs typeface="Arial" pitchFamily="34" charset="0"/>
            </a:endParaRPr>
          </a:p>
        </p:txBody>
      </p:sp>
      <p:sp>
        <p:nvSpPr>
          <p:cNvPr id="6" name="Rectangle 5"/>
          <p:cNvSpPr/>
          <p:nvPr/>
        </p:nvSpPr>
        <p:spPr>
          <a:xfrm>
            <a:off x="0" y="3962400"/>
            <a:ext cx="9144000" cy="892552"/>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Nâng cao chất lượng đoàn viên và công tác bồi dưỡng, giới thiệu đoàn viên ưu tú cho </a:t>
            </a:r>
            <a:r>
              <a:rPr lang="en-US" sz="2600" b="1" smtClean="0">
                <a:latin typeface="Arial" pitchFamily="34" charset="0"/>
                <a:cs typeface="Arial" pitchFamily="34" charset="0"/>
              </a:rPr>
              <a:t>Đảng.</a:t>
            </a:r>
            <a:endParaRPr lang="en-US" sz="2600" b="1">
              <a:latin typeface="Arial" pitchFamily="34" charset="0"/>
              <a:cs typeface="Arial" pitchFamily="34" charset="0"/>
            </a:endParaRPr>
          </a:p>
        </p:txBody>
      </p:sp>
      <p:sp>
        <p:nvSpPr>
          <p:cNvPr id="7" name="Right Arrow 6">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4380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1384995"/>
          </a:xfrm>
          <a:prstGeom prst="rect">
            <a:avLst/>
          </a:prstGeom>
        </p:spPr>
        <p:txBody>
          <a:bodyPr wrap="square">
            <a:spAutoFit/>
          </a:bodyPr>
          <a:lstStyle/>
          <a:p>
            <a:pPr algn="just"/>
            <a:r>
              <a:rPr lang="en-US" sz="2800" b="1" i="1" smtClean="0">
                <a:solidFill>
                  <a:srgbClr val="FFFF00"/>
                </a:solidFill>
                <a:latin typeface="Arial" pitchFamily="34" charset="0"/>
                <a:cs typeface="Arial" pitchFamily="34" charset="0"/>
              </a:rPr>
              <a:t>4.2. </a:t>
            </a:r>
            <a:r>
              <a:rPr lang="en-US" sz="2800" b="1" i="1">
                <a:solidFill>
                  <a:srgbClr val="FFFF00"/>
                </a:solidFill>
                <a:latin typeface="Arial" pitchFamily="34" charset="0"/>
                <a:cs typeface="Arial" pitchFamily="34" charset="0"/>
              </a:rPr>
              <a:t>G</a:t>
            </a:r>
            <a:r>
              <a:rPr lang="vi-VN" sz="2800" b="1" i="1">
                <a:solidFill>
                  <a:srgbClr val="FFFF00"/>
                </a:solidFill>
                <a:latin typeface="Arial" pitchFamily="34" charset="0"/>
                <a:cs typeface="Arial" pitchFamily="34" charset="0"/>
              </a:rPr>
              <a:t>iáo dục văn hóa, lối sống tốt đẹp của dân tộc, đất nước và truyền thống cách mạng của </a:t>
            </a:r>
            <a:r>
              <a:rPr lang="en-US" sz="2800" b="1" i="1">
                <a:solidFill>
                  <a:srgbClr val="FFFF00"/>
                </a:solidFill>
                <a:latin typeface="Arial" pitchFamily="34" charset="0"/>
                <a:cs typeface="Arial" pitchFamily="34" charset="0"/>
              </a:rPr>
              <a:t>dân tộc cho sinh viên.</a:t>
            </a:r>
            <a:endParaRPr lang="en-US" sz="2800">
              <a:solidFill>
                <a:srgbClr val="FFFF00"/>
              </a:solidFill>
              <a:latin typeface="Arial" pitchFamily="34" charset="0"/>
              <a:cs typeface="Arial" pitchFamily="34" charset="0"/>
            </a:endParaRPr>
          </a:p>
        </p:txBody>
      </p:sp>
      <p:sp>
        <p:nvSpPr>
          <p:cNvPr id="5" name="Rectangle 4"/>
          <p:cNvSpPr/>
          <p:nvPr/>
        </p:nvSpPr>
        <p:spPr>
          <a:xfrm>
            <a:off x="0" y="2967335"/>
            <a:ext cx="9144000" cy="1292662"/>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a:latin typeface="Arial" pitchFamily="34" charset="0"/>
                <a:cs typeface="Arial" pitchFamily="34" charset="0"/>
              </a:rPr>
              <a:t>Tổ chức các đợt sinh hoạt chính trị trong SV gắn với các dịp kỷ niệm các ngày lễ lớn, các sự kiện quan trọng của đất </a:t>
            </a:r>
            <a:r>
              <a:rPr lang="en-US" sz="2600" b="1" smtClean="0">
                <a:latin typeface="Arial" pitchFamily="34" charset="0"/>
                <a:cs typeface="Arial" pitchFamily="34" charset="0"/>
              </a:rPr>
              <a:t>nước.</a:t>
            </a:r>
            <a:endParaRPr lang="en-US" sz="2600" b="1">
              <a:latin typeface="Arial" pitchFamily="34" charset="0"/>
              <a:cs typeface="Arial" pitchFamily="34" charset="0"/>
            </a:endParaRPr>
          </a:p>
        </p:txBody>
      </p:sp>
      <p:sp>
        <p:nvSpPr>
          <p:cNvPr id="6" name="Rectangle 5"/>
          <p:cNvSpPr/>
          <p:nvPr/>
        </p:nvSpPr>
        <p:spPr>
          <a:xfrm>
            <a:off x="0" y="4343400"/>
            <a:ext cx="9144000" cy="1292662"/>
          </a:xfrm>
          <a:prstGeom prst="rect">
            <a:avLst/>
          </a:prstGeom>
        </p:spPr>
        <p:txBody>
          <a:bodyPr wrap="square">
            <a:spAutoFit/>
          </a:bodyPr>
          <a:lstStyle/>
          <a:p>
            <a:pPr indent="457200" algn="just">
              <a:tabLst>
                <a:tab pos="457200" algn="l"/>
              </a:tabLst>
            </a:pPr>
            <a:r>
              <a:rPr lang="en-US" sz="2600" b="1" smtClean="0">
                <a:latin typeface="Arial" pitchFamily="34" charset="0"/>
                <a:cs typeface="Arial" pitchFamily="34" charset="0"/>
              </a:rPr>
              <a:t>- </a:t>
            </a:r>
            <a:r>
              <a:rPr lang="en-US" sz="2600" b="1">
                <a:latin typeface="Arial" pitchFamily="34" charset="0"/>
                <a:cs typeface="Arial" pitchFamily="34" charset="0"/>
              </a:rPr>
              <a:t>Tổ chức các hoạt động về </a:t>
            </a:r>
            <a:r>
              <a:rPr lang="en-US" sz="2600" b="1" smtClean="0">
                <a:latin typeface="Arial" pitchFamily="34" charset="0"/>
                <a:cs typeface="Arial" pitchFamily="34" charset="0"/>
              </a:rPr>
              <a:t>nguồn, </a:t>
            </a:r>
            <a:r>
              <a:rPr lang="en-US" sz="2600" b="1">
                <a:latin typeface="Arial" pitchFamily="34" charset="0"/>
                <a:cs typeface="Arial" pitchFamily="34" charset="0"/>
              </a:rPr>
              <a:t>thăm hỏi gia đình chính sách, phụng dưỡng bà mẹ Việt Nam anh hùng, thăm các di tích lịch </a:t>
            </a:r>
            <a:r>
              <a:rPr lang="en-US" sz="2600" b="1" smtClean="0">
                <a:latin typeface="Arial" pitchFamily="34" charset="0"/>
                <a:cs typeface="Arial" pitchFamily="34" charset="0"/>
              </a:rPr>
              <a:t>sử…</a:t>
            </a:r>
            <a:endParaRPr lang="en-US" sz="2600" b="1">
              <a:latin typeface="Arial" pitchFamily="34" charset="0"/>
              <a:cs typeface="Arial" pitchFamily="34" charset="0"/>
            </a:endParaRPr>
          </a:p>
        </p:txBody>
      </p:sp>
      <p:sp>
        <p:nvSpPr>
          <p:cNvPr id="2" name="Rectangle 1"/>
          <p:cNvSpPr/>
          <p:nvPr/>
        </p:nvSpPr>
        <p:spPr>
          <a:xfrm>
            <a:off x="-7750" y="5636062"/>
            <a:ext cx="9151749" cy="892552"/>
          </a:xfrm>
          <a:prstGeom prst="rect">
            <a:avLst/>
          </a:prstGeom>
        </p:spPr>
        <p:txBody>
          <a:bodyPr wrap="square">
            <a:spAutoFit/>
          </a:bodyPr>
          <a:lstStyle/>
          <a:p>
            <a:pPr indent="465138" algn="just"/>
            <a:r>
              <a:rPr lang="en-US" sz="2600" b="1" smtClean="0">
                <a:latin typeface="Arial" pitchFamily="34" charset="0"/>
                <a:cs typeface="Arial" pitchFamily="34" charset="0"/>
              </a:rPr>
              <a:t>- Tổ </a:t>
            </a:r>
            <a:r>
              <a:rPr lang="en-US" sz="2600" b="1">
                <a:latin typeface="Arial" pitchFamily="34" charset="0"/>
                <a:cs typeface="Arial" pitchFamily="34" charset="0"/>
              </a:rPr>
              <a:t>chức các hoạt động giúp SV hiểu biết thêm về lịch sử, văn hóa vùng miền, dân </a:t>
            </a:r>
            <a:r>
              <a:rPr lang="en-US" sz="2600" b="1" smtClean="0">
                <a:latin typeface="Arial" pitchFamily="34" charset="0"/>
                <a:cs typeface="Arial" pitchFamily="34" charset="0"/>
              </a:rPr>
              <a:t>tộc.</a:t>
            </a:r>
            <a:endParaRPr lang="en-US" sz="2600" b="1">
              <a:latin typeface="Arial" pitchFamily="34" charset="0"/>
              <a:cs typeface="Arial" pitchFamily="34" charset="0"/>
            </a:endParaRPr>
          </a:p>
        </p:txBody>
      </p:sp>
      <p:sp>
        <p:nvSpPr>
          <p:cNvPr id="9" name="Right Arrow 8">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0088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1384995"/>
          </a:xfrm>
          <a:prstGeom prst="rect">
            <a:avLst/>
          </a:prstGeom>
        </p:spPr>
        <p:txBody>
          <a:bodyPr wrap="square">
            <a:spAutoFit/>
          </a:bodyPr>
          <a:lstStyle/>
          <a:p>
            <a:pPr algn="just"/>
            <a:r>
              <a:rPr lang="en-US" sz="2800" b="1" i="1" smtClean="0">
                <a:solidFill>
                  <a:srgbClr val="FFFF00"/>
                </a:solidFill>
                <a:latin typeface="Arial" pitchFamily="34" charset="0"/>
                <a:cs typeface="Arial" pitchFamily="34" charset="0"/>
              </a:rPr>
              <a:t>4.2. </a:t>
            </a:r>
            <a:r>
              <a:rPr lang="en-US" sz="2800" b="1" i="1">
                <a:solidFill>
                  <a:srgbClr val="FFFF00"/>
                </a:solidFill>
                <a:latin typeface="Arial" pitchFamily="34" charset="0"/>
                <a:cs typeface="Arial" pitchFamily="34" charset="0"/>
              </a:rPr>
              <a:t>G</a:t>
            </a:r>
            <a:r>
              <a:rPr lang="vi-VN" sz="2800" b="1" i="1">
                <a:solidFill>
                  <a:srgbClr val="FFFF00"/>
                </a:solidFill>
                <a:latin typeface="Arial" pitchFamily="34" charset="0"/>
                <a:cs typeface="Arial" pitchFamily="34" charset="0"/>
              </a:rPr>
              <a:t>iáo dục văn hóa, lối sống tốt đẹp của dân tộc, đất nước và truyền thống cách mạng của </a:t>
            </a:r>
            <a:r>
              <a:rPr lang="en-US" sz="2800" b="1" i="1">
                <a:solidFill>
                  <a:srgbClr val="FFFF00"/>
                </a:solidFill>
                <a:latin typeface="Arial" pitchFamily="34" charset="0"/>
                <a:cs typeface="Arial" pitchFamily="34" charset="0"/>
              </a:rPr>
              <a:t>dân tộc cho sinh viên.</a:t>
            </a:r>
            <a:endParaRPr lang="en-US" sz="2800">
              <a:solidFill>
                <a:srgbClr val="FFFF00"/>
              </a:solidFill>
              <a:latin typeface="Arial" pitchFamily="34" charset="0"/>
              <a:cs typeface="Arial" pitchFamily="34" charset="0"/>
            </a:endParaRPr>
          </a:p>
        </p:txBody>
      </p:sp>
      <p:sp>
        <p:nvSpPr>
          <p:cNvPr id="5" name="Rectangle 4"/>
          <p:cNvSpPr/>
          <p:nvPr/>
        </p:nvSpPr>
        <p:spPr>
          <a:xfrm>
            <a:off x="0" y="2967335"/>
            <a:ext cx="9144000" cy="892552"/>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a:latin typeface="Arial" pitchFamily="34" charset="0"/>
                <a:cs typeface="Arial" pitchFamily="34" charset="0"/>
              </a:rPr>
              <a:t>Tổ chức các hoạt động sinh hoạt chính trị, tuyên truyền về thông tin biên giới, chủ quyền…</a:t>
            </a:r>
          </a:p>
        </p:txBody>
      </p:sp>
      <p:sp>
        <p:nvSpPr>
          <p:cNvPr id="6" name="Rectangle 5"/>
          <p:cNvSpPr/>
          <p:nvPr/>
        </p:nvSpPr>
        <p:spPr>
          <a:xfrm>
            <a:off x="0" y="3962400"/>
            <a:ext cx="9144000" cy="892552"/>
          </a:xfrm>
          <a:prstGeom prst="rect">
            <a:avLst/>
          </a:prstGeom>
        </p:spPr>
        <p:txBody>
          <a:bodyPr wrap="square">
            <a:spAutoFit/>
          </a:bodyPr>
          <a:lstStyle/>
          <a:p>
            <a:pPr indent="457200" algn="just">
              <a:tabLst>
                <a:tab pos="457200" algn="l"/>
              </a:tabLst>
            </a:pPr>
            <a:r>
              <a:rPr lang="en-US" sz="2600" b="1" smtClean="0">
                <a:latin typeface="Arial" pitchFamily="34" charset="0"/>
                <a:cs typeface="Arial" pitchFamily="34" charset="0"/>
              </a:rPr>
              <a:t>- </a:t>
            </a:r>
            <a:r>
              <a:rPr lang="en-US" sz="2600" b="1">
                <a:latin typeface="Arial" pitchFamily="34" charset="0"/>
                <a:cs typeface="Arial" pitchFamily="34" charset="0"/>
              </a:rPr>
              <a:t>Tổ chức học tập và làm theo tư tưởng, đạo đức, phong cách Hồ Chí Minh thông qua sinh hoạt chuyên </a:t>
            </a:r>
            <a:r>
              <a:rPr lang="en-US" sz="2600" b="1" smtClean="0">
                <a:latin typeface="Arial" pitchFamily="34" charset="0"/>
                <a:cs typeface="Arial" pitchFamily="34" charset="0"/>
              </a:rPr>
              <a:t>đề.</a:t>
            </a:r>
            <a:endParaRPr lang="en-US" sz="2600" b="1">
              <a:latin typeface="Arial" pitchFamily="34" charset="0"/>
              <a:cs typeface="Arial" pitchFamily="34" charset="0"/>
            </a:endParaRPr>
          </a:p>
        </p:txBody>
      </p:sp>
      <p:sp>
        <p:nvSpPr>
          <p:cNvPr id="2" name="Rectangle 1"/>
          <p:cNvSpPr/>
          <p:nvPr/>
        </p:nvSpPr>
        <p:spPr>
          <a:xfrm>
            <a:off x="-7750" y="4953000"/>
            <a:ext cx="9151749" cy="892552"/>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Tổ chức các hoạt động giới thiệu, quán triệt nghị quyết của Đảng đến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7" name="Rectangle 6"/>
          <p:cNvSpPr/>
          <p:nvPr/>
        </p:nvSpPr>
        <p:spPr>
          <a:xfrm>
            <a:off x="-1" y="6019800"/>
            <a:ext cx="9143999" cy="892552"/>
          </a:xfrm>
          <a:prstGeom prst="rect">
            <a:avLst/>
          </a:prstGeom>
        </p:spPr>
        <p:txBody>
          <a:bodyPr wrap="square">
            <a:spAutoFit/>
          </a:bodyPr>
          <a:lstStyle/>
          <a:p>
            <a:pPr indent="465138" algn="just"/>
            <a:r>
              <a:rPr lang="en-US" sz="2600" b="1" smtClean="0">
                <a:latin typeface="Arial" pitchFamily="34" charset="0"/>
                <a:cs typeface="Arial" pitchFamily="34" charset="0"/>
              </a:rPr>
              <a:t>- Tăng </a:t>
            </a:r>
            <a:r>
              <a:rPr lang="en-US" sz="2600" b="1">
                <a:latin typeface="Arial" pitchFamily="34" charset="0"/>
                <a:cs typeface="Arial" pitchFamily="34" charset="0"/>
              </a:rPr>
              <a:t>cường hơn nữa các phong trào hành động cách mạng cho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10" name="Right Arrow 9">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25554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1384995"/>
          </a:xfrm>
          <a:prstGeom prst="rect">
            <a:avLst/>
          </a:prstGeom>
        </p:spPr>
        <p:txBody>
          <a:bodyPr wrap="square">
            <a:spAutoFit/>
          </a:bodyPr>
          <a:lstStyle/>
          <a:p>
            <a:pPr algn="just"/>
            <a:r>
              <a:rPr lang="en-US" sz="2800" b="1" i="1" smtClean="0">
                <a:solidFill>
                  <a:srgbClr val="FFFF00"/>
                </a:solidFill>
                <a:latin typeface="Arial" pitchFamily="34" charset="0"/>
                <a:cs typeface="Arial" pitchFamily="34" charset="0"/>
              </a:rPr>
              <a:t>4.3 . </a:t>
            </a:r>
            <a:r>
              <a:rPr lang="en-US" sz="2800" b="1" i="1">
                <a:solidFill>
                  <a:srgbClr val="FFFF00"/>
                </a:solidFill>
                <a:latin typeface="Arial" pitchFamily="34" charset="0"/>
                <a:cs typeface="Arial" pitchFamily="34" charset="0"/>
              </a:rPr>
              <a:t>Tăng cường và phối hợp chặt chẽ giữa 3 lực lượng gia đình – nhà trường – xã hội trong việc giáo dục đạo đức, lối sống cho sinh viên</a:t>
            </a:r>
            <a:endParaRPr lang="en-US" sz="2800">
              <a:solidFill>
                <a:srgbClr val="FFFF00"/>
              </a:solidFill>
              <a:latin typeface="Arial" pitchFamily="34" charset="0"/>
              <a:cs typeface="Arial" pitchFamily="34" charset="0"/>
            </a:endParaRPr>
          </a:p>
        </p:txBody>
      </p:sp>
      <p:sp>
        <p:nvSpPr>
          <p:cNvPr id="5" name="Rectangle 4"/>
          <p:cNvSpPr/>
          <p:nvPr/>
        </p:nvSpPr>
        <p:spPr>
          <a:xfrm>
            <a:off x="0" y="2819400"/>
            <a:ext cx="9144000" cy="892552"/>
          </a:xfrm>
          <a:prstGeom prst="rect">
            <a:avLst/>
          </a:prstGeom>
        </p:spPr>
        <p:txBody>
          <a:bodyPr wrap="square">
            <a:spAutoFit/>
          </a:bodyPr>
          <a:lstStyle/>
          <a:p>
            <a:pPr indent="457200" algn="just"/>
            <a:r>
              <a:rPr lang="en-US" sz="2600" b="1" smtClean="0">
                <a:latin typeface="Arial" pitchFamily="34" charset="0"/>
                <a:cs typeface="Arial" pitchFamily="34" charset="0"/>
              </a:rPr>
              <a:t>- Tăng cường phối hợp với chính quyền trong việc quản lý SV nội, ngoại trú.</a:t>
            </a:r>
            <a:endParaRPr lang="en-US" sz="2600" b="1">
              <a:latin typeface="Arial" pitchFamily="34" charset="0"/>
              <a:cs typeface="Arial" pitchFamily="34" charset="0"/>
            </a:endParaRPr>
          </a:p>
        </p:txBody>
      </p:sp>
      <p:sp>
        <p:nvSpPr>
          <p:cNvPr id="6" name="Rectangle 5"/>
          <p:cNvSpPr/>
          <p:nvPr/>
        </p:nvSpPr>
        <p:spPr>
          <a:xfrm>
            <a:off x="0" y="3733800"/>
            <a:ext cx="9144000" cy="892552"/>
          </a:xfrm>
          <a:prstGeom prst="rect">
            <a:avLst/>
          </a:prstGeom>
        </p:spPr>
        <p:txBody>
          <a:bodyPr wrap="square">
            <a:spAutoFit/>
          </a:bodyPr>
          <a:lstStyle/>
          <a:p>
            <a:pPr indent="457200" algn="just">
              <a:tabLst>
                <a:tab pos="457200" algn="l"/>
              </a:tabLst>
            </a:pPr>
            <a:r>
              <a:rPr lang="en-US" sz="2600" b="1" smtClean="0">
                <a:latin typeface="Arial" pitchFamily="34" charset="0"/>
                <a:cs typeface="Arial" pitchFamily="34" charset="0"/>
              </a:rPr>
              <a:t>- GVCN/CVHT nắm </a:t>
            </a:r>
            <a:r>
              <a:rPr lang="en-US" sz="2600" b="1">
                <a:latin typeface="Arial" pitchFamily="34" charset="0"/>
                <a:cs typeface="Arial" pitchFamily="34" charset="0"/>
              </a:rPr>
              <a:t>vững hồ sơ, lý lịch, đặc điểm gia đình của từng cá nhân SV mà mình phụ trách;</a:t>
            </a:r>
          </a:p>
        </p:txBody>
      </p:sp>
      <p:sp>
        <p:nvSpPr>
          <p:cNvPr id="2" name="Rectangle 1"/>
          <p:cNvSpPr/>
          <p:nvPr/>
        </p:nvSpPr>
        <p:spPr>
          <a:xfrm>
            <a:off x="-7750" y="4648200"/>
            <a:ext cx="9151749" cy="892552"/>
          </a:xfrm>
          <a:prstGeom prst="rect">
            <a:avLst/>
          </a:prstGeom>
        </p:spPr>
        <p:txBody>
          <a:bodyPr wrap="square">
            <a:spAutoFit/>
          </a:bodyPr>
          <a:lstStyle/>
          <a:p>
            <a:pPr indent="465138" algn="just"/>
            <a:r>
              <a:rPr lang="en-US" sz="2600" b="1" smtClean="0">
                <a:latin typeface="Arial" pitchFamily="34" charset="0"/>
                <a:cs typeface="Arial" pitchFamily="34" charset="0"/>
              </a:rPr>
              <a:t>- Nâng cao chất lượng công tác quản lý và phục vụ SV nội trú.</a:t>
            </a:r>
            <a:endParaRPr lang="en-US" sz="2600" b="1">
              <a:latin typeface="Arial" pitchFamily="34" charset="0"/>
              <a:cs typeface="Arial" pitchFamily="34" charset="0"/>
            </a:endParaRPr>
          </a:p>
        </p:txBody>
      </p:sp>
      <p:sp>
        <p:nvSpPr>
          <p:cNvPr id="7" name="Rectangle 6"/>
          <p:cNvSpPr/>
          <p:nvPr/>
        </p:nvSpPr>
        <p:spPr>
          <a:xfrm>
            <a:off x="-1" y="5562600"/>
            <a:ext cx="9143999" cy="1292662"/>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Kết hợp với gia đình và chính quyền địa phương và SV đăng ký cam kết không vi phạm nội qui và tình trạng bạo lực học </a:t>
            </a:r>
            <a:r>
              <a:rPr lang="en-US" sz="2600" b="1" smtClean="0">
                <a:latin typeface="Arial" pitchFamily="34" charset="0"/>
                <a:cs typeface="Arial" pitchFamily="34" charset="0"/>
              </a:rPr>
              <a:t>đường…</a:t>
            </a:r>
            <a:endParaRPr lang="en-US" sz="2600" b="1">
              <a:latin typeface="Arial" pitchFamily="34" charset="0"/>
              <a:cs typeface="Arial" pitchFamily="34" charset="0"/>
            </a:endParaRPr>
          </a:p>
        </p:txBody>
      </p:sp>
      <p:sp>
        <p:nvSpPr>
          <p:cNvPr id="10" name="Right Arrow 9">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5311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1384995"/>
          </a:xfrm>
          <a:prstGeom prst="rect">
            <a:avLst/>
          </a:prstGeom>
        </p:spPr>
        <p:txBody>
          <a:bodyPr wrap="square">
            <a:spAutoFit/>
          </a:bodyPr>
          <a:lstStyle/>
          <a:p>
            <a:pPr algn="just"/>
            <a:r>
              <a:rPr lang="en-US" sz="2800" b="1" i="1" smtClean="0">
                <a:solidFill>
                  <a:srgbClr val="FFFF00"/>
                </a:solidFill>
                <a:latin typeface="Arial" pitchFamily="34" charset="0"/>
                <a:cs typeface="Arial" pitchFamily="34" charset="0"/>
              </a:rPr>
              <a:t>4.3 . </a:t>
            </a:r>
            <a:r>
              <a:rPr lang="en-US" sz="2800" b="1" i="1">
                <a:solidFill>
                  <a:srgbClr val="FFFF00"/>
                </a:solidFill>
                <a:latin typeface="Arial" pitchFamily="34" charset="0"/>
                <a:cs typeface="Arial" pitchFamily="34" charset="0"/>
              </a:rPr>
              <a:t>Tăng cường phối hợp giữa các đơn vị, kiện toàn bộ máy phục vụ công tác giáo dục đạo đức, lối sống cho sinh viên</a:t>
            </a:r>
            <a:endParaRPr lang="en-US" sz="2800">
              <a:solidFill>
                <a:srgbClr val="FFFF00"/>
              </a:solidFill>
              <a:latin typeface="Arial" pitchFamily="34" charset="0"/>
              <a:cs typeface="Arial" pitchFamily="34" charset="0"/>
            </a:endParaRPr>
          </a:p>
        </p:txBody>
      </p:sp>
      <p:sp>
        <p:nvSpPr>
          <p:cNvPr id="5" name="Rectangle 4"/>
          <p:cNvSpPr/>
          <p:nvPr/>
        </p:nvSpPr>
        <p:spPr>
          <a:xfrm>
            <a:off x="0" y="2819400"/>
            <a:ext cx="9144000" cy="2092881"/>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a:latin typeface="Arial" pitchFamily="34" charset="0"/>
                <a:cs typeface="Arial" pitchFamily="34" charset="0"/>
              </a:rPr>
              <a:t>Phối hợp chặt chẽ với các đơn vị đào tạo để nắm bắt tình hình và giải quyết những thắc mắc và phát huy vai trò tự học tập, tự tu dưỡng, rèn luyện đạo đức, lối sống của SV.</a:t>
            </a:r>
          </a:p>
          <a:p>
            <a:pPr indent="457200" algn="just"/>
            <a:endParaRPr lang="en-US" sz="2600" b="1">
              <a:latin typeface="Arial" pitchFamily="34" charset="0"/>
              <a:cs typeface="Arial" pitchFamily="34" charset="0"/>
            </a:endParaRPr>
          </a:p>
        </p:txBody>
      </p:sp>
      <p:sp>
        <p:nvSpPr>
          <p:cNvPr id="2" name="Rectangle 1"/>
          <p:cNvSpPr/>
          <p:nvPr/>
        </p:nvSpPr>
        <p:spPr>
          <a:xfrm>
            <a:off x="-7750" y="4536519"/>
            <a:ext cx="9151749" cy="2092881"/>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Trao đổi, chia sẻ thông tin về SV với Khoa, CVHT/GVCN, Đoàn Thanh niện, Hội sinh viên trường, với cán bộ Lớp, cán bộ Đoàn…để giải đáp những thắc mắc, băn khoăn của SV.</a:t>
            </a:r>
          </a:p>
          <a:p>
            <a:pPr indent="465138" algn="just"/>
            <a:endParaRPr lang="en-US" sz="2600" b="1">
              <a:latin typeface="Arial" pitchFamily="34" charset="0"/>
              <a:cs typeface="Arial" pitchFamily="34" charset="0"/>
            </a:endParaRPr>
          </a:p>
        </p:txBody>
      </p:sp>
      <p:sp>
        <p:nvSpPr>
          <p:cNvPr id="7" name="Right Arrow 6">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380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1384995"/>
          </a:xfrm>
          <a:prstGeom prst="rect">
            <a:avLst/>
          </a:prstGeom>
        </p:spPr>
        <p:txBody>
          <a:bodyPr wrap="square">
            <a:spAutoFit/>
          </a:bodyPr>
          <a:lstStyle/>
          <a:p>
            <a:pPr algn="just"/>
            <a:r>
              <a:rPr lang="en-US" sz="2800" b="1" i="1" smtClean="0">
                <a:solidFill>
                  <a:srgbClr val="FFFF00"/>
                </a:solidFill>
                <a:latin typeface="Arial" pitchFamily="34" charset="0"/>
                <a:cs typeface="Arial" pitchFamily="34" charset="0"/>
              </a:rPr>
              <a:t>4.4 . </a:t>
            </a:r>
            <a:r>
              <a:rPr lang="en-US" sz="2800" b="1" i="1">
                <a:solidFill>
                  <a:srgbClr val="FFFF00"/>
                </a:solidFill>
                <a:latin typeface="Arial" pitchFamily="34" charset="0"/>
                <a:cs typeface="Arial" pitchFamily="34" charset="0"/>
              </a:rPr>
              <a:t>Tăng cường phối hợp giữa các đơn vị, kiện toàn bộ máy phục vụ công tác giáo dục đạo đức, lối sống cho sinh viên</a:t>
            </a:r>
            <a:endParaRPr lang="en-US" sz="2800">
              <a:solidFill>
                <a:srgbClr val="FFFF00"/>
              </a:solidFill>
              <a:latin typeface="Arial" pitchFamily="34" charset="0"/>
              <a:cs typeface="Arial" pitchFamily="34" charset="0"/>
            </a:endParaRPr>
          </a:p>
        </p:txBody>
      </p:sp>
      <p:sp>
        <p:nvSpPr>
          <p:cNvPr id="5" name="Rectangle 4"/>
          <p:cNvSpPr/>
          <p:nvPr/>
        </p:nvSpPr>
        <p:spPr>
          <a:xfrm>
            <a:off x="0" y="2819400"/>
            <a:ext cx="9144000" cy="1692771"/>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a:latin typeface="Arial" pitchFamily="34" charset="0"/>
                <a:cs typeface="Arial" pitchFamily="34" charset="0"/>
              </a:rPr>
              <a:t>Phối hợp với các phòng ban chức năng để giải quyết các thủ tục hành chính, chế độ chính sách, bảo hiểm y tế, bảo hiểm xã hội thi đua khen thưởng cho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2" name="Rectangle 1"/>
          <p:cNvSpPr/>
          <p:nvPr/>
        </p:nvSpPr>
        <p:spPr>
          <a:xfrm>
            <a:off x="-7750" y="4612719"/>
            <a:ext cx="9151749" cy="1692771"/>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Phối hợp tuyên truyền, tổ chức các hoạt động học tập và làm theo tư tưởng, đạo đức, phong cách Hồ Chí Minh, các hoạt động giới thiệu, quán triệt nghị quyết của Đảng đến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8" name="Right Arrow 7">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84280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1384995"/>
          </a:xfrm>
          <a:prstGeom prst="rect">
            <a:avLst/>
          </a:prstGeom>
        </p:spPr>
        <p:txBody>
          <a:bodyPr wrap="square">
            <a:spAutoFit/>
          </a:bodyPr>
          <a:lstStyle/>
          <a:p>
            <a:pPr algn="just"/>
            <a:r>
              <a:rPr lang="en-US" sz="2800" b="1" i="1" smtClean="0">
                <a:solidFill>
                  <a:srgbClr val="FFFF00"/>
                </a:solidFill>
                <a:latin typeface="Arial" pitchFamily="34" charset="0"/>
                <a:cs typeface="Arial" pitchFamily="34" charset="0"/>
              </a:rPr>
              <a:t>4.4 . </a:t>
            </a:r>
            <a:r>
              <a:rPr lang="en-US" sz="2800" b="1" i="1">
                <a:solidFill>
                  <a:srgbClr val="FFFF00"/>
                </a:solidFill>
                <a:latin typeface="Arial" pitchFamily="34" charset="0"/>
                <a:cs typeface="Arial" pitchFamily="34" charset="0"/>
              </a:rPr>
              <a:t>Tăng cường phối hợp giữa các đơn vị, kiện toàn bộ máy phục vụ công tác giáo dục đạo đức, lối sống cho sinh viên</a:t>
            </a:r>
            <a:endParaRPr lang="en-US" sz="2800">
              <a:solidFill>
                <a:srgbClr val="FFFF00"/>
              </a:solidFill>
              <a:latin typeface="Arial" pitchFamily="34" charset="0"/>
              <a:cs typeface="Arial" pitchFamily="34" charset="0"/>
            </a:endParaRPr>
          </a:p>
        </p:txBody>
      </p:sp>
      <p:sp>
        <p:nvSpPr>
          <p:cNvPr id="5" name="Rectangle 4"/>
          <p:cNvSpPr/>
          <p:nvPr/>
        </p:nvSpPr>
        <p:spPr>
          <a:xfrm>
            <a:off x="0" y="2819400"/>
            <a:ext cx="9144000" cy="1292662"/>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a:latin typeface="Arial" pitchFamily="34" charset="0"/>
                <a:cs typeface="Arial" pitchFamily="34" charset="0"/>
              </a:rPr>
              <a:t>Phối hợp duy trì và mở rộng chiến dịch mùa hè xanh, các hoạt động thiện nguyện, trang bị kỹ năng thực hành xã hội... </a:t>
            </a:r>
          </a:p>
        </p:txBody>
      </p:sp>
      <p:sp>
        <p:nvSpPr>
          <p:cNvPr id="2" name="Rectangle 1"/>
          <p:cNvSpPr/>
          <p:nvPr/>
        </p:nvSpPr>
        <p:spPr>
          <a:xfrm>
            <a:off x="-7750" y="4191000"/>
            <a:ext cx="9151749" cy="1292662"/>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Nắm bắt kịp thời và xử lý các tính huống có liên quan đến giáo dục đạo đức, lối sống cho </a:t>
            </a:r>
            <a:r>
              <a:rPr lang="en-US" sz="2600" b="1" smtClean="0">
                <a:latin typeface="Arial" pitchFamily="34" charset="0"/>
                <a:cs typeface="Arial" pitchFamily="34" charset="0"/>
              </a:rPr>
              <a:t>SV qua các kênh thông tin khác nhau.</a:t>
            </a:r>
            <a:endParaRPr lang="en-US" sz="2600" b="1">
              <a:latin typeface="Arial" pitchFamily="34" charset="0"/>
              <a:cs typeface="Arial" pitchFamily="34" charset="0"/>
            </a:endParaRPr>
          </a:p>
        </p:txBody>
      </p:sp>
      <p:sp>
        <p:nvSpPr>
          <p:cNvPr id="8" name="Right Arrow 7">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4213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954107"/>
          </a:xfrm>
          <a:prstGeom prst="rect">
            <a:avLst/>
          </a:prstGeom>
        </p:spPr>
        <p:txBody>
          <a:bodyPr wrap="square">
            <a:spAutoFit/>
          </a:bodyPr>
          <a:lstStyle/>
          <a:p>
            <a:r>
              <a:rPr lang="en-US" sz="2800" b="1" i="1" smtClean="0">
                <a:solidFill>
                  <a:srgbClr val="FFFF00"/>
                </a:solidFill>
                <a:latin typeface="Arial" pitchFamily="34" charset="0"/>
                <a:cs typeface="Arial" pitchFamily="34" charset="0"/>
              </a:rPr>
              <a:t>4.5 . </a:t>
            </a:r>
            <a:r>
              <a:rPr lang="en-US" sz="2800" b="1" i="1">
                <a:solidFill>
                  <a:srgbClr val="FFFF00"/>
                </a:solidFill>
                <a:latin typeface="Arial" pitchFamily="34" charset="0"/>
                <a:cs typeface="Arial" pitchFamily="34" charset="0"/>
              </a:rPr>
              <a:t>Phát huy vai trò tự học tập, tự du dưỡng, rèn luyện đạo đức, lối sống của sinh viên.</a:t>
            </a:r>
            <a:endParaRPr lang="en-US" sz="2800">
              <a:solidFill>
                <a:srgbClr val="FFFF00"/>
              </a:solidFill>
              <a:latin typeface="Arial" pitchFamily="34" charset="0"/>
              <a:cs typeface="Arial" pitchFamily="34" charset="0"/>
            </a:endParaRPr>
          </a:p>
        </p:txBody>
      </p:sp>
      <p:sp>
        <p:nvSpPr>
          <p:cNvPr id="5" name="Rectangle 4"/>
          <p:cNvSpPr/>
          <p:nvPr/>
        </p:nvSpPr>
        <p:spPr>
          <a:xfrm>
            <a:off x="0" y="2514600"/>
            <a:ext cx="9144000" cy="1692771"/>
          </a:xfrm>
          <a:prstGeom prst="rect">
            <a:avLst/>
          </a:prstGeom>
        </p:spPr>
        <p:txBody>
          <a:bodyPr wrap="square">
            <a:spAutoFit/>
          </a:bodyPr>
          <a:lstStyle/>
          <a:p>
            <a:pPr indent="457200" algn="just"/>
            <a:r>
              <a:rPr lang="en-US" sz="2600" b="1" smtClean="0">
                <a:latin typeface="Arial" pitchFamily="34" charset="0"/>
                <a:cs typeface="Arial" pitchFamily="34" charset="0"/>
              </a:rPr>
              <a:t>- Giáo </a:t>
            </a:r>
            <a:r>
              <a:rPr lang="en-US" sz="2600" b="1">
                <a:latin typeface="Arial" pitchFamily="34" charset="0"/>
                <a:cs typeface="Arial" pitchFamily="34" charset="0"/>
              </a:rPr>
              <a:t>dục hình thành cho SV nhu cầu, động cơ phấn đấu, rèn luyện đúng đắn, làm cho mỗi SV có ý thức làm chủ, ham học hỏi, cầu tiến bộ, vươn lên tự khẳng định mình.</a:t>
            </a:r>
          </a:p>
        </p:txBody>
      </p:sp>
      <p:sp>
        <p:nvSpPr>
          <p:cNvPr id="2" name="Rectangle 1"/>
          <p:cNvSpPr/>
          <p:nvPr/>
        </p:nvSpPr>
        <p:spPr>
          <a:xfrm>
            <a:off x="-7750" y="4191000"/>
            <a:ext cx="9151749" cy="892552"/>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Tổ chức thường xuyên theo dõi, kiểm tra, đánh giá kết quả, định hướng phấn đấu cho SV. </a:t>
            </a:r>
          </a:p>
        </p:txBody>
      </p:sp>
      <p:sp>
        <p:nvSpPr>
          <p:cNvPr id="6" name="Rectangle 5"/>
          <p:cNvSpPr/>
          <p:nvPr/>
        </p:nvSpPr>
        <p:spPr>
          <a:xfrm>
            <a:off x="-1" y="5162490"/>
            <a:ext cx="9143999" cy="1692771"/>
          </a:xfrm>
          <a:prstGeom prst="rect">
            <a:avLst/>
          </a:prstGeom>
        </p:spPr>
        <p:txBody>
          <a:bodyPr wrap="square">
            <a:spAutoFit/>
          </a:bodyPr>
          <a:lstStyle/>
          <a:p>
            <a:pPr indent="465138" algn="just"/>
            <a:r>
              <a:rPr lang="en-US" sz="2600" b="1" smtClean="0">
                <a:latin typeface="Arial" pitchFamily="34" charset="0"/>
                <a:cs typeface="Arial" pitchFamily="34" charset="0"/>
              </a:rPr>
              <a:t>- Mỗi </a:t>
            </a:r>
            <a:r>
              <a:rPr lang="en-US" sz="2600" b="1">
                <a:latin typeface="Arial" pitchFamily="34" charset="0"/>
                <a:cs typeface="Arial" pitchFamily="34" charset="0"/>
              </a:rPr>
              <a:t>SV của trường cần phải xác định rõ trách nhiệm trước Tổ quốc, nhà trường và nhân dân, sống có lý tưởng, có hoài bão, khát khao vươn tới cái mới, cái tiến bộ.</a:t>
            </a:r>
          </a:p>
        </p:txBody>
      </p:sp>
      <p:sp>
        <p:nvSpPr>
          <p:cNvPr id="9" name="Right Arrow 8">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20241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954107"/>
          </a:xfrm>
          <a:prstGeom prst="rect">
            <a:avLst/>
          </a:prstGeom>
        </p:spPr>
        <p:txBody>
          <a:bodyPr wrap="square">
            <a:spAutoFit/>
          </a:bodyPr>
          <a:lstStyle/>
          <a:p>
            <a:r>
              <a:rPr lang="en-US" sz="2800" b="1" i="1" smtClean="0">
                <a:solidFill>
                  <a:srgbClr val="FFFF00"/>
                </a:solidFill>
                <a:latin typeface="Arial" pitchFamily="34" charset="0"/>
                <a:cs typeface="Arial" pitchFamily="34" charset="0"/>
              </a:rPr>
              <a:t>4.6 . </a:t>
            </a:r>
            <a:r>
              <a:rPr lang="en-US" sz="2800" b="1" i="1">
                <a:solidFill>
                  <a:srgbClr val="FFFF00"/>
                </a:solidFill>
                <a:latin typeface="Arial" pitchFamily="34" charset="0"/>
                <a:cs typeface="Arial" pitchFamily="34" charset="0"/>
              </a:rPr>
              <a:t>Đổi mới phương pháp kiểm tra, đánh giá kết quả đánh giá kết quả rèn luyện của sinh viên</a:t>
            </a:r>
            <a:endParaRPr lang="en-US" sz="2800">
              <a:solidFill>
                <a:srgbClr val="FFFF00"/>
              </a:solidFill>
              <a:latin typeface="Arial" pitchFamily="34" charset="0"/>
              <a:cs typeface="Arial" pitchFamily="34" charset="0"/>
            </a:endParaRPr>
          </a:p>
        </p:txBody>
      </p:sp>
      <p:sp>
        <p:nvSpPr>
          <p:cNvPr id="5" name="Rectangle 4"/>
          <p:cNvSpPr/>
          <p:nvPr/>
        </p:nvSpPr>
        <p:spPr>
          <a:xfrm>
            <a:off x="0" y="2514600"/>
            <a:ext cx="9144000" cy="1692771"/>
          </a:xfrm>
          <a:prstGeom prst="rect">
            <a:avLst/>
          </a:prstGeom>
        </p:spPr>
        <p:txBody>
          <a:bodyPr wrap="square">
            <a:spAutoFit/>
          </a:bodyPr>
          <a:lstStyle/>
          <a:p>
            <a:pPr indent="457200" algn="just"/>
            <a:r>
              <a:rPr lang="en-US" sz="2600" b="1" smtClean="0">
                <a:latin typeface="Arial" pitchFamily="34" charset="0"/>
                <a:cs typeface="Arial" pitchFamily="34" charset="0"/>
              </a:rPr>
              <a:t>- Xác </a:t>
            </a:r>
            <a:r>
              <a:rPr lang="en-US" sz="2600" b="1">
                <a:latin typeface="Arial" pitchFamily="34" charset="0"/>
                <a:cs typeface="Arial" pitchFamily="34" charset="0"/>
              </a:rPr>
              <a:t>định rõ ràng mục tiêu của đánh giá đạo đức, lối sống, đánh giá kết quả rèn luyện cho SV; Xây dựng các tiêu chí đánh giá cụ thể rõ ràng làm cơ sở cho người học phấn đấu rèn luyện.</a:t>
            </a:r>
          </a:p>
        </p:txBody>
      </p:sp>
      <p:sp>
        <p:nvSpPr>
          <p:cNvPr id="6" name="Rectangle 5"/>
          <p:cNvSpPr/>
          <p:nvPr/>
        </p:nvSpPr>
        <p:spPr>
          <a:xfrm>
            <a:off x="-1" y="4191000"/>
            <a:ext cx="9143999" cy="1292662"/>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Đánh giá kết quả rèn luyện SV được thức hiện thường xuyên, định kỳ, theo hoạt động chuyên đề bằng nhiều hình thức và kênh thông tin khác nhau</a:t>
            </a:r>
          </a:p>
        </p:txBody>
      </p:sp>
      <p:sp>
        <p:nvSpPr>
          <p:cNvPr id="7" name="Right Arrow 6">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73516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478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Một số giải </a:t>
            </a:r>
            <a:r>
              <a:rPr lang="en-US" sz="3200">
                <a:solidFill>
                  <a:schemeClr val="tx1"/>
                </a:solidFill>
                <a:effectLst/>
                <a:latin typeface="Arial" pitchFamily="34" charset="0"/>
                <a:cs typeface="Arial" pitchFamily="34" charset="0"/>
              </a:rPr>
              <a:t>pháp </a:t>
            </a:r>
            <a:r>
              <a:rPr lang="vi-VN" sz="3200">
                <a:solidFill>
                  <a:schemeClr val="tx1"/>
                </a:solidFill>
                <a:effectLst/>
                <a:latin typeface="Arial" pitchFamily="34" charset="0"/>
                <a:cs typeface="Arial" pitchFamily="34" charset="0"/>
              </a:rPr>
              <a:t>pháp nâng cao </a:t>
            </a:r>
            <a:r>
              <a:rPr lang="en-US" sz="3200">
                <a:solidFill>
                  <a:schemeClr val="tx1"/>
                </a:solidFill>
                <a:effectLst/>
                <a:latin typeface="Arial" pitchFamily="34" charset="0"/>
                <a:cs typeface="Arial" pitchFamily="34" charset="0"/>
              </a:rPr>
              <a:t>hiệu quả </a:t>
            </a:r>
            <a:r>
              <a:rPr lang="vi-VN" sz="3200">
                <a:solidFill>
                  <a:schemeClr val="tx1"/>
                </a:solidFill>
                <a:effectLst/>
                <a:latin typeface="Arial" pitchFamily="34" charset="0"/>
                <a:cs typeface="Arial" pitchFamily="34" charset="0"/>
              </a:rPr>
              <a:t>công tác giáo dục đạo đức, lối sống cho sinh viên Trường </a:t>
            </a:r>
            <a:r>
              <a:rPr lang="en-US" sz="3200">
                <a:solidFill>
                  <a:schemeClr val="tx1"/>
                </a:solidFill>
                <a:effectLst/>
                <a:latin typeface="Arial" pitchFamily="34" charset="0"/>
                <a:cs typeface="Arial" pitchFamily="34" charset="0"/>
              </a:rPr>
              <a:t>Cao đẳng Chất lượng cao </a:t>
            </a:r>
          </a:p>
        </p:txBody>
      </p:sp>
      <p:sp>
        <p:nvSpPr>
          <p:cNvPr id="3" name="Rectangle 2"/>
          <p:cNvSpPr/>
          <p:nvPr/>
        </p:nvSpPr>
        <p:spPr>
          <a:xfrm>
            <a:off x="0" y="1510605"/>
            <a:ext cx="9144000" cy="954107"/>
          </a:xfrm>
          <a:prstGeom prst="rect">
            <a:avLst/>
          </a:prstGeom>
        </p:spPr>
        <p:txBody>
          <a:bodyPr wrap="square">
            <a:spAutoFit/>
          </a:bodyPr>
          <a:lstStyle/>
          <a:p>
            <a:r>
              <a:rPr lang="en-US" sz="2800" b="1" i="1" smtClean="0">
                <a:solidFill>
                  <a:srgbClr val="FFFF00"/>
                </a:solidFill>
                <a:latin typeface="Arial" pitchFamily="34" charset="0"/>
                <a:cs typeface="Arial" pitchFamily="34" charset="0"/>
              </a:rPr>
              <a:t>4.6 . </a:t>
            </a:r>
            <a:r>
              <a:rPr lang="en-US" sz="2800" b="1" i="1">
                <a:solidFill>
                  <a:srgbClr val="FFFF00"/>
                </a:solidFill>
                <a:latin typeface="Arial" pitchFamily="34" charset="0"/>
                <a:cs typeface="Arial" pitchFamily="34" charset="0"/>
              </a:rPr>
              <a:t>Đổi mới phương pháp kiểm tra, đánh giá kết quả đánh giá kết quả rèn luyện của sinh viên</a:t>
            </a:r>
            <a:endParaRPr lang="en-US" sz="2800">
              <a:solidFill>
                <a:srgbClr val="FFFF00"/>
              </a:solidFill>
              <a:latin typeface="Arial" pitchFamily="34" charset="0"/>
              <a:cs typeface="Arial" pitchFamily="34" charset="0"/>
            </a:endParaRPr>
          </a:p>
        </p:txBody>
      </p:sp>
      <p:sp>
        <p:nvSpPr>
          <p:cNvPr id="5" name="Rectangle 4"/>
          <p:cNvSpPr/>
          <p:nvPr/>
        </p:nvSpPr>
        <p:spPr>
          <a:xfrm>
            <a:off x="37452" y="2455669"/>
            <a:ext cx="9144000" cy="1692771"/>
          </a:xfrm>
          <a:prstGeom prst="rect">
            <a:avLst/>
          </a:prstGeom>
        </p:spPr>
        <p:txBody>
          <a:bodyPr wrap="square">
            <a:spAutoFit/>
          </a:bodyPr>
          <a:lstStyle/>
          <a:p>
            <a:pPr indent="457200" algn="just"/>
            <a:r>
              <a:rPr lang="en-US" sz="2600" b="1" smtClean="0">
                <a:latin typeface="Arial" pitchFamily="34" charset="0"/>
                <a:cs typeface="Arial" pitchFamily="34" charset="0"/>
              </a:rPr>
              <a:t>- </a:t>
            </a:r>
            <a:r>
              <a:rPr lang="en-US" sz="2600" b="1">
                <a:latin typeface="Arial" pitchFamily="34" charset="0"/>
                <a:cs typeface="Arial" pitchFamily="34" charset="0"/>
              </a:rPr>
              <a:t>Có chế độ khen thưởng phù hợp tấm gương SV tiêu biểu, điển hình trong học tập, nghiên cứu khoa học, rèn luyện đạo đức, lối sống kịp thời để tạo động lực khuyến khích cho SV noi </a:t>
            </a:r>
            <a:r>
              <a:rPr lang="en-US" sz="2600" b="1" smtClean="0">
                <a:latin typeface="Arial" pitchFamily="34" charset="0"/>
                <a:cs typeface="Arial" pitchFamily="34" charset="0"/>
              </a:rPr>
              <a:t>theo.</a:t>
            </a:r>
            <a:endParaRPr lang="en-US" sz="2600" b="1">
              <a:latin typeface="Arial" pitchFamily="34" charset="0"/>
              <a:cs typeface="Arial" pitchFamily="34" charset="0"/>
            </a:endParaRPr>
          </a:p>
        </p:txBody>
      </p:sp>
      <p:sp>
        <p:nvSpPr>
          <p:cNvPr id="6" name="Rectangle 5"/>
          <p:cNvSpPr/>
          <p:nvPr/>
        </p:nvSpPr>
        <p:spPr>
          <a:xfrm>
            <a:off x="-1" y="5486400"/>
            <a:ext cx="9143999" cy="892552"/>
          </a:xfrm>
          <a:prstGeom prst="rect">
            <a:avLst/>
          </a:prstGeom>
        </p:spPr>
        <p:txBody>
          <a:bodyPr wrap="square">
            <a:spAutoFit/>
          </a:bodyPr>
          <a:lstStyle/>
          <a:p>
            <a:pPr indent="465138" algn="just"/>
            <a:r>
              <a:rPr lang="en-US" sz="2600" b="1" smtClean="0">
                <a:latin typeface="Arial" pitchFamily="34" charset="0"/>
                <a:cs typeface="Arial" pitchFamily="34" charset="0"/>
              </a:rPr>
              <a:t>- </a:t>
            </a:r>
            <a:r>
              <a:rPr lang="en-US" sz="2600" b="1">
                <a:latin typeface="Arial" pitchFamily="34" charset="0"/>
                <a:cs typeface="Arial" pitchFamily="34" charset="0"/>
              </a:rPr>
              <a:t>Tạo điều kiện cho SV phát huy ý thức tự giáo dục và tự quản của tập thể </a:t>
            </a:r>
            <a:r>
              <a:rPr lang="en-US" sz="2600" b="1" smtClean="0">
                <a:latin typeface="Arial" pitchFamily="34" charset="0"/>
                <a:cs typeface="Arial" pitchFamily="34" charset="0"/>
              </a:rPr>
              <a:t>SV.</a:t>
            </a:r>
            <a:endParaRPr lang="en-US" sz="2600" b="1">
              <a:latin typeface="Arial" pitchFamily="34" charset="0"/>
              <a:cs typeface="Arial" pitchFamily="34" charset="0"/>
            </a:endParaRPr>
          </a:p>
        </p:txBody>
      </p:sp>
      <p:sp>
        <p:nvSpPr>
          <p:cNvPr id="2" name="Rectangle 1"/>
          <p:cNvSpPr/>
          <p:nvPr/>
        </p:nvSpPr>
        <p:spPr>
          <a:xfrm>
            <a:off x="-18084" y="4148440"/>
            <a:ext cx="9162083" cy="1292662"/>
          </a:xfrm>
          <a:prstGeom prst="rect">
            <a:avLst/>
          </a:prstGeom>
        </p:spPr>
        <p:txBody>
          <a:bodyPr wrap="square">
            <a:spAutoFit/>
          </a:bodyPr>
          <a:lstStyle/>
          <a:p>
            <a:pPr indent="465138" algn="just"/>
            <a:r>
              <a:rPr lang="en-US" sz="2600" b="1" smtClean="0">
                <a:latin typeface="Arial" pitchFamily="34" charset="0"/>
                <a:cs typeface="Arial" pitchFamily="34" charset="0"/>
              </a:rPr>
              <a:t>- Quan </a:t>
            </a:r>
            <a:r>
              <a:rPr lang="en-US" sz="2600" b="1">
                <a:latin typeface="Arial" pitchFamily="34" charset="0"/>
                <a:cs typeface="Arial" pitchFamily="34" charset="0"/>
              </a:rPr>
              <a:t>tâm, sâu sát, </a:t>
            </a:r>
            <a:r>
              <a:rPr lang="en-US" sz="2600" b="1" smtClean="0">
                <a:latin typeface="Arial" pitchFamily="34" charset="0"/>
                <a:cs typeface="Arial" pitchFamily="34" charset="0"/>
              </a:rPr>
              <a:t>kịp thời theo </a:t>
            </a:r>
            <a:r>
              <a:rPr lang="en-US" sz="2600" b="1">
                <a:latin typeface="Arial" pitchFamily="34" charset="0"/>
                <a:cs typeface="Arial" pitchFamily="34" charset="0"/>
              </a:rPr>
              <a:t>dõi, uốn nắn những biểu hiện, ý thức, thái độ, hành vi sai lệch về chính trị tư tưởng, đạo đức,lối sống của SV. </a:t>
            </a:r>
          </a:p>
        </p:txBody>
      </p:sp>
      <p:sp>
        <p:nvSpPr>
          <p:cNvPr id="9" name="Right Arrow 8">
            <a:hlinkClick r:id="rId2" action="ppaction://hlinksldjump"/>
          </p:cNvPr>
          <p:cNvSpPr/>
          <p:nvPr/>
        </p:nvSpPr>
        <p:spPr>
          <a:xfrm>
            <a:off x="8534400" y="6553200"/>
            <a:ext cx="457200" cy="228600"/>
          </a:xfrm>
          <a:prstGeom prst="rightArrow">
            <a:avLst/>
          </a:prstGeom>
          <a:solidFill>
            <a:srgbClr val="66FF33"/>
          </a:solid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06223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609600"/>
          </a:xfrm>
          <a:solidFill>
            <a:srgbClr val="00B0F0"/>
          </a:solidFill>
        </p:spPr>
        <p:txBody>
          <a:bodyPr>
            <a:noAutofit/>
          </a:bodyPr>
          <a:lstStyle/>
          <a:p>
            <a:pPr lvl="0" algn="just"/>
            <a:r>
              <a:rPr lang="en-US" sz="3200" smtClean="0">
                <a:solidFill>
                  <a:schemeClr val="tx1"/>
                </a:solidFill>
                <a:effectLst/>
                <a:latin typeface="Arial" pitchFamily="34" charset="0"/>
                <a:cs typeface="Arial" pitchFamily="34" charset="0"/>
              </a:rPr>
              <a:t>4. Kết luận</a:t>
            </a:r>
            <a:endParaRPr lang="en-US" sz="3200">
              <a:solidFill>
                <a:schemeClr val="tx1"/>
              </a:solidFill>
              <a:effectLst/>
              <a:latin typeface="Arial" pitchFamily="34" charset="0"/>
              <a:cs typeface="Arial" pitchFamily="34" charset="0"/>
            </a:endParaRPr>
          </a:p>
        </p:txBody>
      </p:sp>
      <p:sp>
        <p:nvSpPr>
          <p:cNvPr id="7" name="Rectangle 6"/>
          <p:cNvSpPr/>
          <p:nvPr/>
        </p:nvSpPr>
        <p:spPr>
          <a:xfrm>
            <a:off x="0" y="672405"/>
            <a:ext cx="9144000" cy="5262979"/>
          </a:xfrm>
          <a:prstGeom prst="rect">
            <a:avLst/>
          </a:prstGeom>
        </p:spPr>
        <p:txBody>
          <a:bodyPr wrap="square">
            <a:spAutoFit/>
          </a:bodyPr>
          <a:lstStyle/>
          <a:p>
            <a:pPr indent="465138" algn="just"/>
            <a:r>
              <a:rPr lang="en-US" sz="2800" b="1">
                <a:latin typeface="Arial" pitchFamily="34" charset="0"/>
                <a:cs typeface="Arial" pitchFamily="34" charset="0"/>
              </a:rPr>
              <a:t>T</a:t>
            </a:r>
            <a:r>
              <a:rPr lang="en-US" sz="2800" b="1" smtClean="0">
                <a:latin typeface="Arial" pitchFamily="34" charset="0"/>
                <a:cs typeface="Arial" pitchFamily="34" charset="0"/>
              </a:rPr>
              <a:t>rong </a:t>
            </a:r>
            <a:r>
              <a:rPr lang="en-US" sz="2800" b="1">
                <a:latin typeface="Arial" pitchFamily="34" charset="0"/>
                <a:cs typeface="Arial" pitchFamily="34" charset="0"/>
              </a:rPr>
              <a:t>bất cứ giai đoạn cách mạng nào, công tác giáo dục đạo đức, lối sống cho SV phải được nhà trường quan tâm và thực hiện nghiêm túc. Giáo dục đạo đức, lối sống cho SV là hoạt động có tính chất thường xuyên, được thực hiện từ khi SV bước chân vào trường cho đến khi SV ra trường. Sứ mạng ấy đặt trên vai người </a:t>
            </a:r>
            <a:r>
              <a:rPr lang="en-US" sz="2800" b="1" smtClean="0">
                <a:latin typeface="Arial" pitchFamily="34" charset="0"/>
                <a:cs typeface="Arial" pitchFamily="34" charset="0"/>
              </a:rPr>
              <a:t>thầy. Vì vậy, trong </a:t>
            </a:r>
            <a:r>
              <a:rPr lang="en-US" sz="2800" b="1">
                <a:latin typeface="Arial" pitchFamily="34" charset="0"/>
                <a:cs typeface="Arial" pitchFamily="34" charset="0"/>
              </a:rPr>
              <a:t>quá trình thực hiện mỗi cán bộ quản lý, giảng viên, nhân viên Nhà trường phải có nhận thức đúng đắn về tầm quan trọng của công tác giáo dục này, đồng thời phải là người mẫu mực về đạo đức, lối sống để SV học tập làm </a:t>
            </a:r>
            <a:r>
              <a:rPr lang="en-US" sz="2800" b="1" smtClean="0">
                <a:latin typeface="Arial" pitchFamily="34" charset="0"/>
                <a:cs typeface="Arial" pitchFamily="34" charset="0"/>
              </a:rPr>
              <a:t>theo.</a:t>
            </a:r>
            <a:endParaRPr lang="en-US" sz="2800" b="1">
              <a:latin typeface="Arial" pitchFamily="34" charset="0"/>
              <a:cs typeface="Arial" pitchFamily="34" charset="0"/>
            </a:endParaRPr>
          </a:p>
        </p:txBody>
      </p:sp>
      <p:sp>
        <p:nvSpPr>
          <p:cNvPr id="9" name="Right Arrow 8">
            <a:hlinkClick r:id="rId2" action="ppaction://hlinksldjump"/>
          </p:cNvPr>
          <p:cNvSpPr/>
          <p:nvPr/>
        </p:nvSpPr>
        <p:spPr>
          <a:xfrm>
            <a:off x="8458200" y="6553200"/>
            <a:ext cx="457200" cy="28319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44890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2677180"/>
            <a:ext cx="9144000" cy="646331"/>
          </a:xfrm>
          <a:prstGeom prst="rect">
            <a:avLst/>
          </a:prstGeom>
        </p:spPr>
        <p:txBody>
          <a:bodyPr wrap="square">
            <a:spAutoFit/>
          </a:bodyPr>
          <a:lstStyle/>
          <a:p>
            <a:pPr indent="465138" algn="ctr"/>
            <a:r>
              <a:rPr lang="en-US" sz="3600" b="1" smtClean="0">
                <a:latin typeface="Arial" pitchFamily="34" charset="0"/>
                <a:cs typeface="Arial" pitchFamily="34" charset="0"/>
              </a:rPr>
              <a:t>Xin chân thành cám ơn!</a:t>
            </a:r>
            <a:endParaRPr lang="en-US" sz="3600" b="1">
              <a:latin typeface="Arial" pitchFamily="34" charset="0"/>
              <a:cs typeface="Arial" pitchFamily="34" charset="0"/>
            </a:endParaRPr>
          </a:p>
        </p:txBody>
      </p:sp>
    </p:spTree>
    <p:extLst>
      <p:ext uri="{BB962C8B-B14F-4D97-AF65-F5344CB8AC3E}">
        <p14:creationId xmlns:p14="http://schemas.microsoft.com/office/powerpoint/2010/main" val="25070585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4">
      <a:dk1>
        <a:sysClr val="windowText" lastClr="000000"/>
      </a:dk1>
      <a:lt1>
        <a:sysClr val="window" lastClr="FFFFFF"/>
      </a:lt1>
      <a:dk2>
        <a:srgbClr val="0055AB"/>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1119</TotalTime>
  <Words>3788</Words>
  <Application>Microsoft Office PowerPoint</Application>
  <PresentationFormat>On-screen Show (4:3)</PresentationFormat>
  <Paragraphs>126</Paragraphs>
  <Slides>29</Slides>
  <Notes>1</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Flow</vt:lpstr>
      <vt:lpstr>  BÁO CÁO THAM LUẬN GIẢI pháp nâng cao CHẤT LƯỢNG Công tác Giáo dục ĐẠO ĐỨC, LỐI SỐNG CHO SINH VIÊN TRƯỜNG cao đẳng CHẤT LƯỢNG CAO  Phan Đức Long – Hồ Minh Lợi Trường Cao đẳng Lý Tự Trọng thành phố Hồ Chí Minh </vt:lpstr>
      <vt:lpstr>NỘI DUNG</vt:lpstr>
      <vt:lpstr>1. Đặt vấn đề</vt:lpstr>
      <vt:lpstr>2. Nội dung giáo dục đạo đức, lối sống cho sinh viên trong nhà trường hiện nay</vt:lpstr>
      <vt:lpstr>2. Nội dung giáo dục đạo đức, lối sống cho sinh viên trong nhà trường hiện nay</vt:lpstr>
      <vt:lpstr>2. Nội dung giáo dục đạo đức, lối sống cho sinh viên trong nhà trường hiện nay</vt:lpstr>
      <vt:lpstr>3. Điểm mạnh, điểm yếu, cơ hội, thách thức trong công tác giáo dục đạo đức, lối sống cho SV trường Cao đẳng Lý Tự Trọng TPHCM</vt:lpstr>
      <vt:lpstr>3. Điểm mạnh, điểm yếu, cơ hội, thách thức trong công tác giáo dục đạo đức, lối sống cho SV trường Cao đẳng Lý Tự Trọng TPHCM</vt:lpstr>
      <vt:lpstr>3. Điểm mạnh, điểm yếu, cơ hội, thách thức trong công tác giáo dục đạo đức, lối sống cho SV trường Cao đẳng Lý Tự Trọng TPHCM</vt:lpstr>
      <vt:lpstr>3. Điểm mạnh, điểm yếu, cơ hội, thách thức trong công tác giáo dục đạo đức, lối sống cho SV trường Cao đẳng Lý Tự Trọng TPHCM</vt:lpstr>
      <vt:lpstr>3. Điểm mạnh, điểm yếu, cơ hội, thách thức trong công tác giáo dục đạo đức, lối sống cho SV trường Cao đẳng Lý Tự Trọng TPHCM</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Một số giải pháp pháp nâng cao hiệu quả công tác giáo dục đạo đức, lối sống cho sinh viên Trường Cao đẳng Chất lượng cao </vt:lpstr>
      <vt:lpstr>4. Kết luận</vt:lpstr>
      <vt:lpstr>PowerPoint Presentation</vt:lpstr>
    </vt:vector>
  </TitlesOfParts>
  <Company>114</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NỘI QUI KÝ TÚC XÁ</dc:title>
  <dc:creator>Thu truong Duc Long</dc:creator>
  <cp:lastModifiedBy>KTX</cp:lastModifiedBy>
  <cp:revision>100</cp:revision>
  <dcterms:created xsi:type="dcterms:W3CDTF">2015-10-03T09:07:27Z</dcterms:created>
  <dcterms:modified xsi:type="dcterms:W3CDTF">2020-06-15T03:15:50Z</dcterms:modified>
</cp:coreProperties>
</file>